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sldIdLst>
    <p:sldId id="258" r:id="rId5"/>
    <p:sldId id="261"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1C6F71-5108-8E18-A77B-3C988728CE10}" v="569" dt="2024-10-11T14:17:00.1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0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oes Janssen" userId="S::marloes.janssen_han.nl#ext#@samenveranderingcreeren.onmicrosoft.com::b1809da9-f93c-4a84-b3db-fbf295d2d3e5" providerId="AD" clId="Web-{661C6F71-5108-8E18-A77B-3C988728CE10}"/>
    <pc:docChg chg="modSld">
      <pc:chgData name="Marloes Janssen" userId="S::marloes.janssen_han.nl#ext#@samenveranderingcreeren.onmicrosoft.com::b1809da9-f93c-4a84-b3db-fbf295d2d3e5" providerId="AD" clId="Web-{661C6F71-5108-8E18-A77B-3C988728CE10}" dt="2024-10-11T14:16:24.675" v="562"/>
      <pc:docMkLst>
        <pc:docMk/>
      </pc:docMkLst>
      <pc:sldChg chg="modSp">
        <pc:chgData name="Marloes Janssen" userId="S::marloes.janssen_han.nl#ext#@samenveranderingcreeren.onmicrosoft.com::b1809da9-f93c-4a84-b3db-fbf295d2d3e5" providerId="AD" clId="Web-{661C6F71-5108-8E18-A77B-3C988728CE10}" dt="2024-10-11T14:16:24.675" v="562"/>
        <pc:sldMkLst>
          <pc:docMk/>
          <pc:sldMk cId="3106190707" sldId="258"/>
        </pc:sldMkLst>
        <pc:graphicFrameChg chg="mod modGraphic">
          <ac:chgData name="Marloes Janssen" userId="S::marloes.janssen_han.nl#ext#@samenveranderingcreeren.onmicrosoft.com::b1809da9-f93c-4a84-b3db-fbf295d2d3e5" providerId="AD" clId="Web-{661C6F71-5108-8E18-A77B-3C988728CE10}" dt="2024-10-11T14:16:24.675" v="562"/>
          <ac:graphicFrameMkLst>
            <pc:docMk/>
            <pc:sldMk cId="3106190707" sldId="258"/>
            <ac:graphicFrameMk id="7" creationId="{91866D32-4272-4FF5-8827-E7C7EDE4F14E}"/>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a:t>
            </a:fld>
            <a:endParaRPr lang="nl-NL"/>
          </a:p>
        </p:txBody>
      </p:sp>
      <p:pic>
        <p:nvPicPr>
          <p:cNvPr id="8" name="Picture 7" descr="A picture containing drawing&#10;&#10;Description automatically generated">
            <a:extLst>
              <a:ext uri="{FF2B5EF4-FFF2-40B4-BE49-F238E27FC236}">
                <a16:creationId xmlns:a16="http://schemas.microsoft.com/office/drawing/2014/main" id="{214B9390-45F7-4373-90AB-49B722FA39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screenshot of a cell phone&#10;&#10;Description automatically generated">
            <a:extLst>
              <a:ext uri="{FF2B5EF4-FFF2-40B4-BE49-F238E27FC236}">
                <a16:creationId xmlns:a16="http://schemas.microsoft.com/office/drawing/2014/main" id="{2F125E8C-12DE-499D-BA9D-962DEB0F846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11-10-2024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a:t>
            </a:fld>
            <a:endParaRPr lang="nl-NL"/>
          </a:p>
        </p:txBody>
      </p:sp>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B82D1F"/>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B82D1F"/>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B82D1F"/>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B82D1F"/>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9632E9F9-BE2C-457B-9E73-A33D0DB3351B}"/>
              </a:ext>
            </a:extLst>
          </p:cNvPr>
          <p:cNvSpPr txBox="1"/>
          <p:nvPr/>
        </p:nvSpPr>
        <p:spPr>
          <a:xfrm>
            <a:off x="3894667" y="236997"/>
            <a:ext cx="7006107" cy="523220"/>
          </a:xfrm>
          <a:prstGeom prst="rect">
            <a:avLst/>
          </a:prstGeom>
          <a:noFill/>
        </p:spPr>
        <p:txBody>
          <a:bodyPr wrap="square" rtlCol="0">
            <a:spAutoFit/>
          </a:bodyPr>
          <a:lstStyle/>
          <a:p>
            <a:pPr algn="ctr"/>
            <a:r>
              <a:rPr lang="nl-NL" sz="2800" dirty="0">
                <a:solidFill>
                  <a:schemeClr val="bg1"/>
                </a:solidFill>
                <a:latin typeface="Roboto Slab" pitchFamily="2" charset="0"/>
                <a:ea typeface="Roboto Slab" pitchFamily="2" charset="0"/>
              </a:rPr>
              <a:t>Rijke leeromgeving &amp; Regie op leren</a:t>
            </a:r>
            <a:endParaRPr lang="en-GB" sz="2800" dirty="0">
              <a:solidFill>
                <a:schemeClr val="bg1"/>
              </a:solidFill>
              <a:latin typeface="Roboto Slab" pitchFamily="2" charset="0"/>
              <a:ea typeface="Roboto Slab" pitchFamily="2" charset="0"/>
            </a:endParaRPr>
          </a:p>
        </p:txBody>
      </p:sp>
      <p:graphicFrame>
        <p:nvGraphicFramePr>
          <p:cNvPr id="7" name="Table 6">
            <a:extLst>
              <a:ext uri="{FF2B5EF4-FFF2-40B4-BE49-F238E27FC236}">
                <a16:creationId xmlns:a16="http://schemas.microsoft.com/office/drawing/2014/main" id="{91866D32-4272-4FF5-8827-E7C7EDE4F14E}"/>
              </a:ext>
            </a:extLst>
          </p:cNvPr>
          <p:cNvGraphicFramePr>
            <a:graphicFrameLocks noGrp="1"/>
          </p:cNvGraphicFramePr>
          <p:nvPr>
            <p:extLst>
              <p:ext uri="{D42A27DB-BD31-4B8C-83A1-F6EECF244321}">
                <p14:modId xmlns:p14="http://schemas.microsoft.com/office/powerpoint/2010/main" val="4123023858"/>
              </p:ext>
            </p:extLst>
          </p:nvPr>
        </p:nvGraphicFramePr>
        <p:xfrm>
          <a:off x="928468" y="1131711"/>
          <a:ext cx="13148475" cy="10005061"/>
        </p:xfrm>
        <a:graphic>
          <a:graphicData uri="http://schemas.openxmlformats.org/drawingml/2006/table">
            <a:tbl>
              <a:tblPr firstRow="1" firstCol="1" bandRow="1"/>
              <a:tblGrid>
                <a:gridCol w="2351150">
                  <a:extLst>
                    <a:ext uri="{9D8B030D-6E8A-4147-A177-3AD203B41FA5}">
                      <a16:colId xmlns:a16="http://schemas.microsoft.com/office/drawing/2014/main" val="986710112"/>
                    </a:ext>
                  </a:extLst>
                </a:gridCol>
                <a:gridCol w="2908240">
                  <a:extLst>
                    <a:ext uri="{9D8B030D-6E8A-4147-A177-3AD203B41FA5}">
                      <a16:colId xmlns:a16="http://schemas.microsoft.com/office/drawing/2014/main" val="830781641"/>
                    </a:ext>
                  </a:extLst>
                </a:gridCol>
                <a:gridCol w="2629695">
                  <a:extLst>
                    <a:ext uri="{9D8B030D-6E8A-4147-A177-3AD203B41FA5}">
                      <a16:colId xmlns:a16="http://schemas.microsoft.com/office/drawing/2014/main" val="2606964446"/>
                    </a:ext>
                  </a:extLst>
                </a:gridCol>
                <a:gridCol w="2629695">
                  <a:extLst>
                    <a:ext uri="{9D8B030D-6E8A-4147-A177-3AD203B41FA5}">
                      <a16:colId xmlns:a16="http://schemas.microsoft.com/office/drawing/2014/main" val="3074143587"/>
                    </a:ext>
                  </a:extLst>
                </a:gridCol>
                <a:gridCol w="2629695">
                  <a:extLst>
                    <a:ext uri="{9D8B030D-6E8A-4147-A177-3AD203B41FA5}">
                      <a16:colId xmlns:a16="http://schemas.microsoft.com/office/drawing/2014/main" val="1254180881"/>
                    </a:ext>
                  </a:extLst>
                </a:gridCol>
              </a:tblGrid>
              <a:tr h="371625">
                <a:tc>
                  <a:txBody>
                    <a:bodyPr/>
                    <a:lstStyle/>
                    <a:p>
                      <a:pPr algn="l">
                        <a:lnSpc>
                          <a:spcPct val="107000"/>
                        </a:lnSpc>
                        <a:spcAft>
                          <a:spcPts val="0"/>
                        </a:spcAft>
                      </a:pP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a:ea typeface="Roboto"/>
                          <a:cs typeface="Arial"/>
                        </a:rPr>
                        <a:t>Commitment Samen Opleiden</a:t>
                      </a:r>
                      <a:endParaRPr lang="nl-NL" sz="1600" dirty="0">
                        <a:solidFill>
                          <a:srgbClr val="B82D1F"/>
                        </a:solidFill>
                        <a:effectLst/>
                        <a:latin typeface="Roboto"/>
                        <a:ea typeface="Roboto"/>
                        <a:cs typeface="Arial"/>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a:ea typeface="Roboto"/>
                          <a:cs typeface="Arial"/>
                        </a:rPr>
                        <a:t>Verbinden en verbreden</a:t>
                      </a:r>
                      <a:endParaRPr lang="nl-NL" sz="1600" dirty="0">
                        <a:solidFill>
                          <a:srgbClr val="B82D1F"/>
                        </a:solidFill>
                        <a:effectLst/>
                        <a:latin typeface="Roboto"/>
                        <a:ea typeface="Roboto"/>
                        <a:cs typeface="Arial"/>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extLst>
                  <a:ext uri="{0D108BD9-81ED-4DB2-BD59-A6C34878D82A}">
                    <a16:rowId xmlns:a16="http://schemas.microsoft.com/office/drawing/2014/main" val="4211209925"/>
                  </a:ext>
                </a:extLst>
              </a:tr>
              <a:tr h="7343298">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Opleidingsplan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Leeractiviteiten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Stimuleren zelfregie bij studenten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Mogelijkheid tot individueel leertraject student</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Gedurende een bepaalde periode neemt een student/lerende deel aan de uitvoering van beroepstaken zoals die zich op de school voordoen.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De leeractiviteiten van de student/lerende volgen de beroepsuitvoering zoals die zich in de dagelijkse praktijk aandient. Er is een centrale afspraak over de mogelijkheden die de student/lerende ter beschikking moet hebben om aan de opleidingseisen te voldoen, waaronder een beschrijving van de mogelijkheden die nodig zijn om bepaalde opleidings-opdrachten uit te kunnen voeren (bv. leertaak, afstudeeropdracht).</a:t>
                      </a: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Er wordt gestart met het gezamenlijk ontwerpen en uitvoeren van een opleidingsplan. Hierin wordt inzichtelijk wat de beoogde leeruitkomsten zijn per stage en welke leeractiviteiten (individueel, collectief) hieraan bij kunnen dragen. Mogelijk is de neiging om naar het instituut te kijken voor mogelijkheden of naar wat andere opleidingsscholen doen. De uitdaging in deze fase is te onderzoeken wat de unieke context van de school als rijke leeromgeving te bieden heeft voor studenten.</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a:ea typeface="Roboto"/>
                          <a:cs typeface="Arial"/>
                        </a:rPr>
                        <a:t>Het gezamenlijke plan bevat voorwaarden voor effectieve leermogelijkheden en het bevat kenmerken van leermogelijkheden vanuit te bereiken leeruitkomsten per doelgroep. Op basis hiervan kan per schoollocatie in kaart gebracht worden hoe de rijke leeromgeving eruit ziet: welke concrete leermogelijkheden zijn er voor handen? Dit inzicht maakt het mede mogelijk om samen met de student zijn leertraject op te stellen. </a:t>
                      </a:r>
                      <a:endParaRPr lang="nl-NL" sz="1100" dirty="0">
                        <a:effectLst/>
                        <a:latin typeface="Roboto"/>
                        <a:ea typeface="Roboto"/>
                        <a:cs typeface="Arial"/>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a:ea typeface="Roboto"/>
                          <a:cs typeface="Arial"/>
                        </a:rPr>
                        <a:t>Om het leren door het participeren in de beroepspraktijk te ondersteunen wordt in de school en op de opleiding een bepaald aanbod verzorgd. Dit aanbod bevat ook facilitering van de uitvoering opleidingsopdrachten (bv. leertaak, afstudeeropdracht) en het biedt ruimte voor de student om zelfstandig keuzes te maken in het aanbod.</a:t>
                      </a: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solidFill>
                            <a:srgbClr val="000000"/>
                          </a:solidFill>
                          <a:effectLst/>
                          <a:latin typeface="Roboto"/>
                          <a:ea typeface="Roboto"/>
                          <a:cs typeface="Arial"/>
                        </a:rPr>
                        <a:t>Er is een gezamenlijk opleidingsplan waarin is beschreven vanuit welke didactische concepten we samen willen opleiden. Daarin wordt ook per doelgroep beschreven wat de beoogde leeruitkomsten zijn en welke leeractiviteiten er in de opleidingsschool beschikbaar zijn. </a:t>
                      </a:r>
                      <a:endParaRPr lang="nl-NL" sz="1100" dirty="0">
                        <a:effectLst/>
                        <a:latin typeface="Roboto"/>
                        <a:ea typeface="Roboto"/>
                        <a:cs typeface="Arial"/>
                      </a:endParaRPr>
                    </a:p>
                    <a:p>
                      <a:pPr algn="l">
                        <a:lnSpc>
                          <a:spcPct val="107000"/>
                        </a:lnSpc>
                        <a:spcAft>
                          <a:spcPts val="0"/>
                        </a:spcAft>
                      </a:pPr>
                      <a:r>
                        <a:rPr lang="nl-NL" sz="1100" dirty="0">
                          <a:solidFill>
                            <a:srgbClr val="000000"/>
                          </a:solidFill>
                          <a:effectLst/>
                          <a:latin typeface="Roboto"/>
                          <a:ea typeface="Roboto"/>
                          <a:cs typeface="Arial"/>
                        </a:rPr>
                        <a:t>Op grond van deze kaders, wordt in overleg tussen opleidingsteam en student gekozen voor een bepaalde leerweg.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algn="l">
                        <a:lnSpc>
                          <a:spcPct val="107000"/>
                        </a:lnSpc>
                        <a:spcAft>
                          <a:spcPts val="0"/>
                        </a:spcAft>
                      </a:pPr>
                      <a:endParaRPr lang="nl-NL" sz="110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r>
                        <a:rPr lang="nl-NL" sz="1100" dirty="0">
                          <a:solidFill>
                            <a:srgbClr val="000000"/>
                          </a:solidFill>
                          <a:effectLst/>
                          <a:latin typeface="Roboto"/>
                          <a:ea typeface="Roboto"/>
                          <a:cs typeface="Arial"/>
                        </a:rPr>
                        <a:t>De zelfregie bij studenten wordt actief gestimuleerd door de manier van begeleiden door de betrokken opleiders; keuzemogelijkheden in het aanbod en inzet van </a:t>
                      </a:r>
                      <a:r>
                        <a:rPr lang="nl-NL" sz="1100" err="1">
                          <a:solidFill>
                            <a:srgbClr val="000000"/>
                          </a:solidFill>
                          <a:effectLst/>
                          <a:latin typeface="Roboto"/>
                          <a:ea typeface="Roboto"/>
                          <a:cs typeface="Arial"/>
                        </a:rPr>
                        <a:t>autonomiebevorderende</a:t>
                      </a:r>
                      <a:r>
                        <a:rPr lang="nl-NL" sz="1100" dirty="0">
                          <a:solidFill>
                            <a:srgbClr val="000000"/>
                          </a:solidFill>
                          <a:effectLst/>
                          <a:latin typeface="Roboto"/>
                          <a:ea typeface="Roboto"/>
                          <a:cs typeface="Arial"/>
                        </a:rPr>
                        <a:t> </a:t>
                      </a:r>
                      <a:r>
                        <a:rPr lang="nl-NL" sz="1100">
                          <a:solidFill>
                            <a:srgbClr val="000000"/>
                          </a:solidFill>
                          <a:effectLst/>
                          <a:latin typeface="Roboto"/>
                          <a:ea typeface="Roboto"/>
                          <a:cs typeface="Arial"/>
                        </a:rPr>
                        <a:t>strategieën</a:t>
                      </a:r>
                      <a:r>
                        <a:rPr lang="nl-NL" sz="1100" dirty="0">
                          <a:solidFill>
                            <a:srgbClr val="000000"/>
                          </a:solidFill>
                          <a:effectLst/>
                          <a:latin typeface="Roboto"/>
                          <a:ea typeface="Roboto"/>
                          <a:cs typeface="Arial"/>
                        </a:rPr>
                        <a:t> worden hierbij ingezet.</a:t>
                      </a: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r>
                        <a:rPr lang="nl-NL" sz="1100" dirty="0">
                          <a:solidFill>
                            <a:srgbClr val="000000"/>
                          </a:solidFill>
                          <a:effectLst/>
                          <a:latin typeface="Roboto"/>
                          <a:ea typeface="Roboto"/>
                          <a:cs typeface="Arial"/>
                        </a:rPr>
                        <a:t>Er is overzicht van de voorkomende en gecreëerde leermogelijkheden die ter beschikking zijn en in overleg tussen de drie partijen (opleiding, werkplek, lerende) worden dusdanige keuzen gemaakt dat de leermogelijkheden uitdagend, gevarieerd en passend zijn voor de lerende. Dit zorgt voor verbinding tussen wat kan en juist hier voor handen is (context), de beoogde leeruitkomsten (opleiding) en de interesses en leervragen van de lerende (persoon).</a:t>
                      </a:r>
                      <a:endParaRPr lang="nl-NL" sz="1100">
                        <a:effectLst/>
                        <a:latin typeface="Roboto"/>
                        <a:ea typeface="Roboto"/>
                        <a:cs typeface="Arial"/>
                      </a:endParaRPr>
                    </a:p>
                    <a:p>
                      <a:pPr algn="l">
                        <a:lnSpc>
                          <a:spcPct val="107000"/>
                        </a:lnSpc>
                        <a:spcAft>
                          <a:spcPts val="0"/>
                        </a:spcAft>
                      </a:pPr>
                      <a:endParaRPr lang="nl-NL" sz="110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a:ea typeface="Roboto"/>
                          <a:cs typeface="Arial"/>
                        </a:rPr>
                        <a:t>De uitgangspunten van de gezamenlijke didactische concepten van waaruit we willen opleiden liggen vast en dienen als toetssteen net als de beoogde leeruitkomsten. Deze zijn bij alle betrokkenen bekend en doorleefd. Op grond van een analyse van wat een (aanstaande) leraar nodig heeft of kan gebruiken om een beoogde ontwikkeling door te maken, zijn alle mogelijkheden van school en opleiding in beeld gebracht.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Deze worden waar nodig aangevuld met mogelijkheden die speciaal voor bepaalde doelen worden gecreëerd zodat de variatie en rijkheid optimaal is. De partners zijn gezamenlijk actief in een voortdurende analyse en het beschikbaar maken (creëren) van de best passende leermogelijkheden voor (aanstaande) leraren. Er is een gezamenlijk doordachte aanpak in de manier waarop de lerende op welke momenten toegang heeft tot de juiste mogelijkheden op zowel de school als de opleiding. Leeractiviteiten worden op maat gekozen en het geheel wordt zo gefaciliteerd dat een er optimale leerweg naar een besproken eindpunt is.</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10619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6072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5AC174-B2C0-45C8-BA94-5858558D67C4}">
  <ds:schemaRefs>
    <ds:schemaRef ds:uri="http://purl.org/dc/elements/1.1/"/>
    <ds:schemaRef ds:uri="http://schemas.microsoft.com/office/2006/metadata/properties"/>
    <ds:schemaRef ds:uri="http://purl.org/dc/terms/"/>
    <ds:schemaRef ds:uri="2c2cb585-57a7-48c0-ae96-4113c54800d9"/>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8BAD3DA-07D7-4D3A-87C9-7E213EF36429}"/>
</file>

<file path=customXml/itemProps3.xml><?xml version="1.0" encoding="utf-8"?>
<ds:datastoreItem xmlns:ds="http://schemas.openxmlformats.org/officeDocument/2006/customXml" ds:itemID="{4CAA8A13-72BE-4CDC-8E3D-046E4D15EA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612</Words>
  <Application>Microsoft Office PowerPoint</Application>
  <PresentationFormat>Custom</PresentationFormat>
  <Paragraphs>69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Marloes Janssen</cp:lastModifiedBy>
  <cp:revision>38</cp:revision>
  <dcterms:created xsi:type="dcterms:W3CDTF">2020-03-10T15:20:33Z</dcterms:created>
  <dcterms:modified xsi:type="dcterms:W3CDTF">2024-10-11T14:17:00Z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