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 id="259" r:id="rId6"/>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17A1FA-FD70-DBAD-ECA7-A8A7FBB1EC7F}" name="Myrte Legemaate" initials="ML" userId="S::info@samenveranderingcreeren.nl::cc5c461d-9453-4bdd-88e4-5d4cd18098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2D1F"/>
    <a:srgbClr val="1F8787"/>
    <a:srgbClr val="335497"/>
    <a:srgbClr val="4472C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A3AE9-8A42-4336-B448-CCF9811591F1}" v="8" dt="2024-10-09T10:14:20.3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49" autoAdjust="0"/>
    <p:restoredTop sz="94660"/>
  </p:normalViewPr>
  <p:slideViewPr>
    <p:cSldViewPr snapToGrid="0">
      <p:cViewPr varScale="1">
        <p:scale>
          <a:sx n="53" d="100"/>
          <a:sy n="53" d="100"/>
        </p:scale>
        <p:origin x="1416"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9-10-2024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pic>
        <p:nvPicPr>
          <p:cNvPr id="9" name="Picture 8" descr="A picture containing drawing&#10;&#10;Description automatically generated">
            <a:extLst>
              <a:ext uri="{FF2B5EF4-FFF2-40B4-BE49-F238E27FC236}">
                <a16:creationId xmlns:a16="http://schemas.microsoft.com/office/drawing/2014/main" id="{F9285455-FF3B-499F-9F40-F7BD74FC77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126749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B82D1F"/>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B82D1F"/>
                </a:solidFill>
              </a:defRPr>
            </a:lvl1pPr>
            <a:lvl2pPr>
              <a:defRPr>
                <a:solidFill>
                  <a:srgbClr val="B82D1F"/>
                </a:solidFill>
              </a:defRPr>
            </a:lvl2pPr>
            <a:lvl3pPr>
              <a:defRPr>
                <a:solidFill>
                  <a:srgbClr val="B82D1F"/>
                </a:solidFill>
              </a:defRPr>
            </a:lvl3pPr>
            <a:lvl4pPr>
              <a:defRPr>
                <a:solidFill>
                  <a:srgbClr val="B82D1F"/>
                </a:solidFill>
              </a:defRPr>
            </a:lvl4pPr>
            <a:lvl5pPr>
              <a:defRPr>
                <a:solidFill>
                  <a:srgbClr val="B82D1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76C7C-3A66-4197-8C06-34D303F4B54B}" type="datetimeFigureOut">
              <a:rPr lang="nl-NL" smtClean="0"/>
              <a:t>9-10-2024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CBDFF1-15A6-4F8C-BE4C-3F947D2E10AD}" type="slidenum">
              <a:rPr lang="nl-NL" smtClean="0"/>
              <a:t>‹nr.›</a:t>
            </a:fld>
            <a:endParaRPr lang="nl-NL"/>
          </a:p>
        </p:txBody>
      </p:sp>
    </p:spTree>
    <p:extLst>
      <p:ext uri="{BB962C8B-B14F-4D97-AF65-F5344CB8AC3E}">
        <p14:creationId xmlns:p14="http://schemas.microsoft.com/office/powerpoint/2010/main" val="207094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46784"/>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75321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DC76C7C-3A66-4197-8C06-34D303F4B54B}" type="datetimeFigureOut">
              <a:rPr lang="nl-NL" smtClean="0"/>
              <a:t>9-10-2024</a:t>
            </a:fld>
            <a:endParaRPr lang="nl-NL"/>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FCBDFF1-15A6-4F8C-BE4C-3F947D2E10AD}" type="slidenum">
              <a:rPr lang="nl-NL" smtClean="0"/>
              <a:t>‹nr.›</a:t>
            </a:fld>
            <a:endParaRPr lang="nl-NL"/>
          </a:p>
        </p:txBody>
      </p:sp>
      <p:pic>
        <p:nvPicPr>
          <p:cNvPr id="9" name="Picture 8" descr="A screenshot of a cell phone&#10;&#10;Description automatically generated">
            <a:extLst>
              <a:ext uri="{FF2B5EF4-FFF2-40B4-BE49-F238E27FC236}">
                <a16:creationId xmlns:a16="http://schemas.microsoft.com/office/drawing/2014/main" id="{21850631-DF52-4739-B0D5-25596537CAE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343"/>
            <a:ext cx="15119350" cy="10691127"/>
          </a:xfrm>
          <a:prstGeom prst="rect">
            <a:avLst/>
          </a:prstGeom>
        </p:spPr>
      </p:pic>
    </p:spTree>
    <p:extLst>
      <p:ext uri="{BB962C8B-B14F-4D97-AF65-F5344CB8AC3E}">
        <p14:creationId xmlns:p14="http://schemas.microsoft.com/office/powerpoint/2010/main" val="47283374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1425550" rtl="0" eaLnBrk="1" latinLnBrk="0" hangingPunct="1">
        <a:lnSpc>
          <a:spcPct val="90000"/>
        </a:lnSpc>
        <a:spcBef>
          <a:spcPct val="0"/>
        </a:spcBef>
        <a:buNone/>
        <a:defRPr sz="6860" kern="1200">
          <a:solidFill>
            <a:srgbClr val="1F8787"/>
          </a:solidFill>
          <a:latin typeface="Roboto Slab" pitchFamily="2" charset="0"/>
          <a:ea typeface="Roboto Slab" pitchFamily="2" charset="0"/>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rgbClr val="1F8787"/>
          </a:solidFill>
          <a:latin typeface="Roboto" panose="02000000000000000000" pitchFamily="2" charset="0"/>
          <a:ea typeface="Roboto" panose="02000000000000000000" pitchFamily="2" charset="0"/>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rgbClr val="1F8787"/>
          </a:solidFill>
          <a:latin typeface="Roboto" panose="02000000000000000000" pitchFamily="2" charset="0"/>
          <a:ea typeface="Roboto" panose="02000000000000000000" pitchFamily="2" charset="0"/>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rgbClr val="1F8787"/>
          </a:solidFill>
          <a:latin typeface="Roboto" panose="02000000000000000000" pitchFamily="2" charset="0"/>
          <a:ea typeface="Roboto" panose="02000000000000000000" pitchFamily="2" charset="0"/>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rgbClr val="1F8787"/>
          </a:solidFill>
          <a:latin typeface="Roboto" panose="02000000000000000000" pitchFamily="2" charset="0"/>
          <a:ea typeface="Roboto" panose="02000000000000000000" pitchFamily="2" charset="0"/>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419842F-246C-483C-8353-4E652C4EB38D}"/>
              </a:ext>
            </a:extLst>
          </p:cNvPr>
          <p:cNvGraphicFramePr>
            <a:graphicFrameLocks noGrp="1"/>
          </p:cNvGraphicFramePr>
          <p:nvPr>
            <p:extLst>
              <p:ext uri="{D42A27DB-BD31-4B8C-83A1-F6EECF244321}">
                <p14:modId xmlns:p14="http://schemas.microsoft.com/office/powerpoint/2010/main" val="1295947635"/>
              </p:ext>
            </p:extLst>
          </p:nvPr>
        </p:nvGraphicFramePr>
        <p:xfrm>
          <a:off x="925974" y="974737"/>
          <a:ext cx="12107075" cy="10005061"/>
        </p:xfrm>
        <a:graphic>
          <a:graphicData uri="http://schemas.openxmlformats.org/drawingml/2006/table">
            <a:tbl>
              <a:tblPr firstRow="1" firstCol="1" bandRow="1"/>
              <a:tblGrid>
                <a:gridCol w="1516284">
                  <a:extLst>
                    <a:ext uri="{9D8B030D-6E8A-4147-A177-3AD203B41FA5}">
                      <a16:colId xmlns:a16="http://schemas.microsoft.com/office/drawing/2014/main" val="715054027"/>
                    </a:ext>
                  </a:extLst>
                </a:gridCol>
                <a:gridCol w="3326546">
                  <a:extLst>
                    <a:ext uri="{9D8B030D-6E8A-4147-A177-3AD203B41FA5}">
                      <a16:colId xmlns:a16="http://schemas.microsoft.com/office/drawing/2014/main" val="830781641"/>
                    </a:ext>
                  </a:extLst>
                </a:gridCol>
                <a:gridCol w="2421415">
                  <a:extLst>
                    <a:ext uri="{9D8B030D-6E8A-4147-A177-3AD203B41FA5}">
                      <a16:colId xmlns:a16="http://schemas.microsoft.com/office/drawing/2014/main" val="2606964446"/>
                    </a:ext>
                  </a:extLst>
                </a:gridCol>
                <a:gridCol w="2421415">
                  <a:extLst>
                    <a:ext uri="{9D8B030D-6E8A-4147-A177-3AD203B41FA5}">
                      <a16:colId xmlns:a16="http://schemas.microsoft.com/office/drawing/2014/main" val="3074143587"/>
                    </a:ext>
                  </a:extLst>
                </a:gridCol>
                <a:gridCol w="2421415">
                  <a:extLst>
                    <a:ext uri="{9D8B030D-6E8A-4147-A177-3AD203B41FA5}">
                      <a16:colId xmlns:a16="http://schemas.microsoft.com/office/drawing/2014/main" val="1254180881"/>
                    </a:ext>
                  </a:extLst>
                </a:gridCol>
              </a:tblGrid>
              <a:tr h="371625">
                <a:tc>
                  <a:txBody>
                    <a:bodyPr/>
                    <a:lstStyle/>
                    <a:p>
                      <a:pPr algn="l">
                        <a:lnSpc>
                          <a:spcPct val="107000"/>
                        </a:lnSpc>
                        <a:spcAft>
                          <a:spcPts val="0"/>
                        </a:spcAft>
                      </a:pP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Individuele begeleiding</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a:ea typeface="Roboto"/>
                          <a:cs typeface="Arial"/>
                        </a:rPr>
                        <a:t>Commitment Samen Opleiden</a:t>
                      </a:r>
                      <a:endParaRPr lang="nl-NL" sz="1600" dirty="0">
                        <a:solidFill>
                          <a:srgbClr val="B82D1F"/>
                        </a:solidFill>
                        <a:effectLst/>
                        <a:latin typeface="Roboto"/>
                        <a:ea typeface="Roboto"/>
                        <a:cs typeface="Arial"/>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a:ea typeface="Roboto"/>
                          <a:cs typeface="Arial"/>
                        </a:rPr>
                        <a:t>Verbinden en verbreden</a:t>
                      </a:r>
                      <a:endParaRPr lang="nl-NL" sz="1600" dirty="0">
                        <a:solidFill>
                          <a:srgbClr val="B82D1F"/>
                        </a:solidFill>
                        <a:effectLst/>
                        <a:latin typeface="Roboto"/>
                        <a:ea typeface="Roboto"/>
                        <a:cs typeface="Arial"/>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tc>
                  <a:txBody>
                    <a:bodyPr/>
                    <a:lstStyle/>
                    <a:p>
                      <a:pPr algn="l">
                        <a:lnSpc>
                          <a:spcPct val="107000"/>
                        </a:lnSpc>
                        <a:spcAft>
                          <a:spcPts val="0"/>
                        </a:spcAft>
                      </a:pPr>
                      <a:r>
                        <a:rPr lang="nl-NL" sz="1600" b="1" dirty="0">
                          <a:solidFill>
                            <a:srgbClr val="B82D1F"/>
                          </a:solidFill>
                          <a:effectLst/>
                          <a:latin typeface="Roboto" panose="02000000000000000000" pitchFamily="2" charset="0"/>
                          <a:ea typeface="Roboto" panose="02000000000000000000" pitchFamily="2" charset="0"/>
                          <a:cs typeface="Arial" panose="020B0604020202020204" pitchFamily="34" charset="0"/>
                        </a:rPr>
                        <a:t>Innovatie en co-creatie</a:t>
                      </a:r>
                      <a:endParaRPr lang="nl-NL" sz="16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tcPr>
                </a:tc>
                <a:extLst>
                  <a:ext uri="{0D108BD9-81ED-4DB2-BD59-A6C34878D82A}">
                    <a16:rowId xmlns:a16="http://schemas.microsoft.com/office/drawing/2014/main" val="4211209925"/>
                  </a:ext>
                </a:extLst>
              </a:tr>
              <a:tr h="7343298">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Onderzoekende houding</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Onderzoekend handelen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Afstudeeronderzoek</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Praktijkonderzoek in de school (PLG, DOT)/</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Werkgroep onderzoek in opleidingsschool</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De onderzoekende houding wordt niet bewust aangejaagd in de school. Dit gebeurt op basis van individuele initiatieven.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De </a:t>
                      </a:r>
                      <a:r>
                        <a:rPr lang="nl-NL" sz="1100" dirty="0" err="1">
                          <a:solidFill>
                            <a:srgbClr val="000000"/>
                          </a:solidFill>
                          <a:effectLst/>
                          <a:latin typeface="Roboto" panose="02000000000000000000" pitchFamily="2" charset="0"/>
                          <a:ea typeface="Roboto" panose="02000000000000000000" pitchFamily="2" charset="0"/>
                          <a:cs typeface="Arial" panose="020B0604020202020204" pitchFamily="34" charset="0"/>
                        </a:rPr>
                        <a:t>wpb</a:t>
                      </a: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 ondersteunt de student bij het vinden van antwoorden op zijn vragen.</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Onderzoekend handelen gebeurt op basis van individuele initiatieven.</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lvl="0" algn="l">
                        <a:lnSpc>
                          <a:spcPct val="107000"/>
                        </a:lnSpc>
                        <a:spcAft>
                          <a:spcPts val="0"/>
                        </a:spcAft>
                        <a:buNone/>
                      </a:pPr>
                      <a:endParaRPr lang="nl-NL" sz="1100" dirty="0">
                        <a:solidFill>
                          <a:srgbClr val="000000"/>
                        </a:solidFill>
                        <a:effectLst/>
                        <a:latin typeface="Roboto"/>
                        <a:ea typeface="Roboto"/>
                        <a:cs typeface="Arial"/>
                      </a:endParaRPr>
                    </a:p>
                    <a:p>
                      <a:pPr lvl="0" algn="l">
                        <a:lnSpc>
                          <a:spcPct val="107000"/>
                        </a:lnSpc>
                        <a:spcAft>
                          <a:spcPts val="0"/>
                        </a:spcAft>
                        <a:buNone/>
                      </a:pPr>
                      <a:endParaRPr lang="nl-NL" sz="1100" dirty="0">
                        <a:solidFill>
                          <a:srgbClr val="FF0000"/>
                        </a:solidFill>
                        <a:effectLst/>
                        <a:latin typeface="Roboto"/>
                        <a:ea typeface="Roboto"/>
                        <a:cs typeface="Arial"/>
                      </a:endParaRPr>
                    </a:p>
                    <a:p>
                      <a:pPr lvl="0" algn="l">
                        <a:lnSpc>
                          <a:spcPct val="107000"/>
                        </a:lnSpc>
                        <a:spcAft>
                          <a:spcPts val="0"/>
                        </a:spcAft>
                        <a:buNone/>
                      </a:pPr>
                      <a:endParaRPr lang="nl-NL" sz="1100" dirty="0">
                        <a:solidFill>
                          <a:srgbClr val="FF0000"/>
                        </a:solidFill>
                        <a:effectLst/>
                        <a:latin typeface="Roboto"/>
                        <a:ea typeface="Roboto"/>
                        <a:cs typeface="Arial"/>
                      </a:endParaRPr>
                    </a:p>
                    <a:p>
                      <a:pPr lvl="0" algn="l">
                        <a:lnSpc>
                          <a:spcPct val="107000"/>
                        </a:lnSpc>
                        <a:spcAft>
                          <a:spcPts val="0"/>
                        </a:spcAft>
                        <a:buNone/>
                      </a:pPr>
                      <a:endParaRPr lang="nl-NL" sz="1100" b="0" dirty="0">
                        <a:solidFill>
                          <a:schemeClr val="tx1"/>
                        </a:solidFill>
                        <a:effectLst/>
                        <a:latin typeface="Roboto"/>
                        <a:ea typeface="Roboto"/>
                        <a:cs typeface="Arial"/>
                      </a:endParaRPr>
                    </a:p>
                    <a:p>
                      <a:pPr lvl="0" algn="l">
                        <a:lnSpc>
                          <a:spcPct val="107000"/>
                        </a:lnSpc>
                        <a:spcAft>
                          <a:spcPts val="0"/>
                        </a:spcAft>
                        <a:buNone/>
                      </a:pPr>
                      <a:endParaRPr lang="nl-NL" sz="1100" b="0" dirty="0">
                        <a:solidFill>
                          <a:schemeClr val="tx1"/>
                        </a:solidFill>
                        <a:effectLst/>
                        <a:latin typeface="Roboto"/>
                        <a:ea typeface="Roboto"/>
                        <a:cs typeface="Arial"/>
                      </a:endParaRPr>
                    </a:p>
                    <a:p>
                      <a:pPr lvl="0" algn="l">
                        <a:lnSpc>
                          <a:spcPct val="107000"/>
                        </a:lnSpc>
                        <a:spcAft>
                          <a:spcPts val="0"/>
                        </a:spcAft>
                        <a:buNone/>
                      </a:pPr>
                      <a:endParaRPr lang="nl-NL" sz="1100" b="0" dirty="0">
                        <a:solidFill>
                          <a:schemeClr val="tx1"/>
                        </a:solidFill>
                        <a:effectLst/>
                        <a:latin typeface="Roboto"/>
                        <a:ea typeface="Roboto"/>
                        <a:cs typeface="Arial"/>
                      </a:endParaRPr>
                    </a:p>
                    <a:p>
                      <a:pPr lvl="0" algn="l">
                        <a:lnSpc>
                          <a:spcPct val="107000"/>
                        </a:lnSpc>
                        <a:spcAft>
                          <a:spcPts val="0"/>
                        </a:spcAft>
                        <a:buNone/>
                      </a:pPr>
                      <a:endParaRPr lang="nl-NL" sz="1100" b="0" dirty="0">
                        <a:solidFill>
                          <a:schemeClr val="tx1"/>
                        </a:solidFill>
                        <a:effectLst/>
                        <a:latin typeface="Roboto"/>
                        <a:ea typeface="Roboto"/>
                        <a:cs typeface="Arial"/>
                      </a:endParaRPr>
                    </a:p>
                    <a:p>
                      <a:pPr lvl="0" algn="l">
                        <a:lnSpc>
                          <a:spcPct val="107000"/>
                        </a:lnSpc>
                        <a:spcAft>
                          <a:spcPts val="0"/>
                        </a:spcAft>
                        <a:buNone/>
                      </a:pPr>
                      <a:r>
                        <a:rPr lang="nl-NL" sz="1100" b="0" dirty="0">
                          <a:solidFill>
                            <a:schemeClr val="tx1"/>
                          </a:solidFill>
                          <a:effectLst/>
                          <a:latin typeface="Roboto"/>
                          <a:ea typeface="Roboto"/>
                          <a:cs typeface="Arial"/>
                        </a:rPr>
                        <a:t>De studenten die een afstudeeronderzoek uitvoeren, worden door collega’s van het instituut begeleid en beoordeeld.</a:t>
                      </a:r>
                    </a:p>
                    <a:p>
                      <a:pPr lvl="0" algn="l">
                        <a:lnSpc>
                          <a:spcPct val="107000"/>
                        </a:lnSpc>
                        <a:spcAft>
                          <a:spcPts val="0"/>
                        </a:spcAft>
                        <a:buNone/>
                      </a:pPr>
                      <a:endParaRPr lang="nl-NL" sz="1100" dirty="0">
                        <a:solidFill>
                          <a:srgbClr val="000000"/>
                        </a:solidFill>
                        <a:effectLst/>
                        <a:latin typeface="Roboto"/>
                        <a:ea typeface="Roboto"/>
                        <a:cs typeface="Arial"/>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solidFill>
                          <a:srgbClr val="000000"/>
                        </a:solidFill>
                        <a:effectLst/>
                        <a:highlight>
                          <a:srgbClr val="FFFF00"/>
                        </a:highligh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chemeClr val="tx1"/>
                          </a:solidFill>
                          <a:effectLst/>
                          <a:latin typeface="Roboto"/>
                          <a:ea typeface="Roboto"/>
                          <a:cs typeface="Arial"/>
                        </a:rPr>
                        <a:t>-</a:t>
                      </a:r>
                    </a:p>
                    <a:p>
                      <a:pPr marL="171450" lvl="0" indent="-171450" algn="l">
                        <a:lnSpc>
                          <a:spcPct val="107000"/>
                        </a:lnSpc>
                        <a:spcAft>
                          <a:spcPts val="0"/>
                        </a:spcAft>
                        <a:buFontTx/>
                        <a:buChar char="-"/>
                      </a:pPr>
                      <a:endParaRPr lang="nl-NL" sz="1100" dirty="0">
                        <a:solidFill>
                          <a:srgbClr val="FF0000"/>
                        </a:solidFill>
                        <a:effectLst/>
                        <a:highlight>
                          <a:srgbClr val="FFFF00"/>
                        </a:highlight>
                        <a:latin typeface="Roboto"/>
                        <a:ea typeface="Roboto"/>
                        <a:cs typeface="Arial"/>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Onderzoekende houding is een van de speerpunten van de Opleidingsschool. </a:t>
                      </a:r>
                    </a:p>
                    <a:p>
                      <a:pPr algn="l">
                        <a:lnSpc>
                          <a:spcPct val="107000"/>
                        </a:lnSpc>
                        <a:spcAft>
                          <a:spcPts val="0"/>
                        </a:spcAft>
                      </a:pPr>
                      <a:endPar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De begeleider helpt de lerende door middel van vragen om zijn professionele nieuwsgierigheid te ontwikkelen en met een open blik naar de praktijk in de school, theorieën en zichzelf als persoon te kijken met gebruikmaking van relevante bronnen </a:t>
                      </a:r>
                      <a:r>
                        <a:rPr lang="nl-NL" sz="1100" dirty="0">
                          <a:effectLst/>
                          <a:latin typeface="Roboto" panose="02000000000000000000" pitchFamily="2" charset="0"/>
                          <a:ea typeface="Roboto" panose="02000000000000000000" pitchFamily="2" charset="0"/>
                          <a:cs typeface="Calibri" panose="020F0502020204030204" pitchFamily="34" charset="0"/>
                        </a:rPr>
                        <a:t>(Bruggink &amp; Harinck, 2014) en stimuleert daarmee de onderzoekende houding. </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a:ea typeface="Roboto"/>
                        <a:cs typeface="Arial"/>
                      </a:endParaRPr>
                    </a:p>
                    <a:p>
                      <a:pPr algn="l">
                        <a:lnSpc>
                          <a:spcPct val="107000"/>
                        </a:lnSpc>
                        <a:spcAft>
                          <a:spcPts val="0"/>
                        </a:spcAft>
                      </a:pPr>
                      <a:endParaRPr lang="nl-NL" sz="1100" dirty="0">
                        <a:effectLst/>
                        <a:latin typeface="Roboto"/>
                        <a:ea typeface="Roboto"/>
                        <a:cs typeface="Arial"/>
                      </a:endParaRPr>
                    </a:p>
                    <a:p>
                      <a:pPr algn="l">
                        <a:lnSpc>
                          <a:spcPct val="107000"/>
                        </a:lnSpc>
                        <a:spcAft>
                          <a:spcPts val="0"/>
                        </a:spcAft>
                      </a:pPr>
                      <a:endParaRPr lang="nl-NL" sz="1100" dirty="0">
                        <a:effectLst/>
                        <a:latin typeface="Roboto"/>
                        <a:ea typeface="Roboto"/>
                        <a:cs typeface="Arial"/>
                      </a:endParaRPr>
                    </a:p>
                    <a:p>
                      <a:pPr algn="l">
                        <a:lnSpc>
                          <a:spcPct val="107000"/>
                        </a:lnSpc>
                        <a:spcAft>
                          <a:spcPts val="0"/>
                        </a:spcAft>
                      </a:pPr>
                      <a:r>
                        <a:rPr lang="nl-NL" sz="1100" dirty="0">
                          <a:effectLst/>
                          <a:latin typeface="Roboto"/>
                          <a:ea typeface="Roboto"/>
                          <a:cs typeface="Arial"/>
                        </a:rPr>
                        <a:t>Het onderzoekend handelen wordt met name gestimuleerd in (individueel) praktijkonderzoek vaak in het kader van de eindfase van de lerarenopleiding. Begeleiding van het onderzoekend handelen is in handen van gecertificeerde onderzoeksbegeleiders.</a:t>
                      </a: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endParaRPr lang="nl-NL" sz="1100" dirty="0">
                        <a:solidFill>
                          <a:srgbClr val="FF0000"/>
                        </a:solidFill>
                        <a:effectLst/>
                        <a:latin typeface="Roboto"/>
                        <a:ea typeface="Roboto"/>
                        <a:cs typeface="Arial"/>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Er bestaat een werkgroep onderzoek. Collega’s met ervaring en expertise op het gebied van onderzoek, onderzoekende houding en handelen brengen in kaart op welke wijze de onderzoekende houding en handelen bij </a:t>
                      </a:r>
                      <a:r>
                        <a:rPr lang="nl-NL" sz="1100" dirty="0" err="1">
                          <a:solidFill>
                            <a:srgbClr val="000000"/>
                          </a:solidFill>
                          <a:effectLst/>
                          <a:latin typeface="Roboto" panose="02000000000000000000" pitchFamily="2" charset="0"/>
                          <a:ea typeface="Roboto" panose="02000000000000000000" pitchFamily="2" charset="0"/>
                          <a:cs typeface="Arial" panose="020B0604020202020204" pitchFamily="34" charset="0"/>
                        </a:rPr>
                        <a:t>lerenden</a:t>
                      </a: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 gestimuleerd kan worden en wie daarbij welke rol kan pakken.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Bij alle betrokkenen is bekend op welke wijze de onderzoekende houding en handelen van de lerende gestimuleerd kan worden en draagt hieraan bij vanuit de eigen rol. Alle betrokkenen laten voorbeeldgedrag van de onderzoekende houding en het onderzoekend handelen zien.</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 </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Gerichte opdrachten waarin bepaalde aspecten van de onderzoekende houding en het onderzoekend handelen worden geoefend (bv. perspectief- wisseling, </a:t>
                      </a:r>
                      <a:r>
                        <a:rPr lang="nl-NL" sz="1100" dirty="0" err="1">
                          <a:effectLst/>
                          <a:latin typeface="Roboto" panose="02000000000000000000" pitchFamily="2" charset="0"/>
                          <a:ea typeface="Roboto" panose="02000000000000000000" pitchFamily="2" charset="0"/>
                          <a:cs typeface="Arial" panose="020B0604020202020204" pitchFamily="34" charset="0"/>
                        </a:rPr>
                        <a:t>evidence</a:t>
                      </a:r>
                      <a:r>
                        <a:rPr lang="nl-NL" sz="1100" dirty="0">
                          <a:effectLst/>
                          <a:latin typeface="Roboto" panose="02000000000000000000" pitchFamily="2" charset="0"/>
                          <a:ea typeface="Roboto" panose="02000000000000000000" pitchFamily="2" charset="0"/>
                          <a:cs typeface="Arial" panose="020B0604020202020204" pitchFamily="34" charset="0"/>
                        </a:rPr>
                        <a:t> </a:t>
                      </a:r>
                      <a:r>
                        <a:rPr lang="nl-NL" sz="1100" dirty="0" err="1">
                          <a:effectLst/>
                          <a:latin typeface="Roboto" panose="02000000000000000000" pitchFamily="2" charset="0"/>
                          <a:ea typeface="Roboto" panose="02000000000000000000" pitchFamily="2" charset="0"/>
                          <a:cs typeface="Arial" panose="020B0604020202020204" pitchFamily="34" charset="0"/>
                        </a:rPr>
                        <a:t>informed</a:t>
                      </a:r>
                      <a:r>
                        <a:rPr lang="nl-NL" sz="1100" dirty="0">
                          <a:effectLst/>
                          <a:latin typeface="Roboto" panose="02000000000000000000" pitchFamily="2" charset="0"/>
                          <a:ea typeface="Roboto" panose="02000000000000000000" pitchFamily="2" charset="0"/>
                          <a:cs typeface="Arial" panose="020B0604020202020204" pitchFamily="34" charset="0"/>
                        </a:rPr>
                        <a:t> handelen) vinden plaats in alle fasen van de opleiding, inductie en professionalisering.</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Arial" panose="020B0604020202020204" pitchFamily="34" charset="0"/>
                        </a:rPr>
                        <a:t>Leervragen worden op een systematische wijze aangepakt, gebruikmakend van </a:t>
                      </a:r>
                      <a:r>
                        <a:rPr lang="nl-NL" sz="1100" strike="noStrike" dirty="0">
                          <a:solidFill>
                            <a:schemeClr val="accent6">
                              <a:lumMod val="50000"/>
                            </a:schemeClr>
                          </a:solidFill>
                          <a:effectLst/>
                          <a:latin typeface="Roboto" panose="02000000000000000000" pitchFamily="2" charset="0"/>
                          <a:ea typeface="Roboto" panose="02000000000000000000" pitchFamily="2" charset="0"/>
                          <a:cs typeface="Arial" panose="020B0604020202020204" pitchFamily="34" charset="0"/>
                        </a:rPr>
                        <a:t>bronnen</a:t>
                      </a:r>
                      <a:r>
                        <a:rPr lang="nl-NL" sz="1100" strike="noStrike" dirty="0">
                          <a:effectLst/>
                          <a:latin typeface="Roboto" panose="02000000000000000000" pitchFamily="2" charset="0"/>
                          <a:ea typeface="Roboto" panose="02000000000000000000" pitchFamily="2" charset="0"/>
                          <a:cs typeface="Arial" panose="020B0604020202020204" pitchFamily="34" charset="0"/>
                        </a:rPr>
                        <a:t> </a:t>
                      </a:r>
                      <a:r>
                        <a:rPr lang="nl-NL" sz="1100" dirty="0">
                          <a:effectLst/>
                          <a:latin typeface="Roboto" panose="02000000000000000000" pitchFamily="2" charset="0"/>
                          <a:ea typeface="Roboto" panose="02000000000000000000" pitchFamily="2" charset="0"/>
                          <a:cs typeface="Arial" panose="020B0604020202020204" pitchFamily="34" charset="0"/>
                        </a:rPr>
                        <a:t>en literatuur en gericht op het leren van en met elkaar. </a:t>
                      </a:r>
                    </a:p>
                    <a:p>
                      <a:pPr marL="0" marR="0" lvl="0" indent="0" algn="l" defTabSz="1425550" rtl="0" eaLnBrk="1" fontAlgn="auto" latinLnBrk="0" hangingPunct="1">
                        <a:lnSpc>
                          <a:spcPct val="107000"/>
                        </a:lnSpc>
                        <a:spcBef>
                          <a:spcPts val="0"/>
                        </a:spcBef>
                        <a:spcAft>
                          <a:spcPts val="0"/>
                        </a:spcAft>
                        <a:buClrTx/>
                        <a:buSzTx/>
                        <a:buFontTx/>
                        <a:buNone/>
                        <a:tabLst/>
                        <a:defRPr/>
                      </a:pPr>
                      <a:r>
                        <a:rPr lang="nl-NL" sz="1100" dirty="0">
                          <a:solidFill>
                            <a:srgbClr val="000000"/>
                          </a:solidFill>
                          <a:effectLst/>
                          <a:latin typeface="Roboto"/>
                          <a:ea typeface="Roboto"/>
                          <a:cs typeface="Arial"/>
                        </a:rPr>
                        <a:t>Er wordt gestart met verschillende vormen van praktijkonderzoek voor medewerkers. De schoolleiding organiseert en faciliteert het leren van en met elkaar;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Praktijkonderzoek draagt bij aan de individuele professionele ontwikkeling en/of de schoolontwikkeling. Afhankelijk van het doel wordt voldaan aan criteria (Oolbekkink en van der Steen, 2014), zoals het betrekken van relevante anderen en het inbrengen van meerdere perspectieven. De begeleiding van deze onderzoeken en processen </a:t>
                      </a:r>
                      <a:r>
                        <a:rPr lang="nl-NL" sz="1100" dirty="0">
                          <a:effectLst/>
                          <a:latin typeface="Roboto" panose="02000000000000000000" pitchFamily="2" charset="0"/>
                          <a:ea typeface="Roboto" panose="02000000000000000000" pitchFamily="2" charset="0"/>
                          <a:cs typeface="Arial" panose="020B0604020202020204" pitchFamily="34" charset="0"/>
                        </a:rPr>
                        <a:t>is in handen van experts op het gebied van onderzoek.</a:t>
                      </a: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solidFill>
                            <a:srgbClr val="000000"/>
                          </a:solidFill>
                          <a:effectLst/>
                          <a:latin typeface="Roboto" panose="02000000000000000000" pitchFamily="2" charset="0"/>
                          <a:ea typeface="Roboto" panose="02000000000000000000" pitchFamily="2" charset="0"/>
                          <a:cs typeface="Arial" panose="020B0604020202020204" pitchFamily="34" charset="0"/>
                        </a:rPr>
                        <a:t>Er wordt gestart met l</a:t>
                      </a:r>
                      <a:r>
                        <a:rPr lang="nl-NL" sz="1100" dirty="0">
                          <a:effectLst/>
                          <a:latin typeface="Roboto" panose="02000000000000000000" pitchFamily="2" charset="0"/>
                          <a:ea typeface="Roboto" panose="02000000000000000000" pitchFamily="2" charset="0"/>
                          <a:cs typeface="Arial" panose="020B0604020202020204" pitchFamily="34" charset="0"/>
                        </a:rPr>
                        <a:t>eergemeenschappen om de onderzoekende houding en het onderzoekend handelen te stimuleren. </a:t>
                      </a:r>
                      <a:endParaRPr lang="nl-NL" sz="1100" dirty="0">
                        <a:effectLst/>
                        <a:highlight>
                          <a:srgbClr val="FFFF00"/>
                        </a:highligh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Onderzoekende houding en het onderzoekend handelen wordt door iedereen in de Opleidingsschool doorleefd op alle niveaus in de organisatie.</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Er is sprake van een onderzoekscultuur, waarin de onderzoekende houding en het onderzoekend handelen van de  lerende door voorbeeldgedrag en begeleiding voortdurend gestimuleerd wordt.</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In de school is sprake van een systematische reflectieve dialoog tussen leraren (Ros &amp; Keuvelaar - van den Bergh, 2017)</a:t>
                      </a:r>
                      <a:r>
                        <a:rPr lang="nl-NL" sz="1100" dirty="0">
                          <a:effectLst/>
                          <a:latin typeface="Roboto" panose="02000000000000000000" pitchFamily="2" charset="0"/>
                          <a:ea typeface="Roboto" panose="02000000000000000000" pitchFamily="2" charset="0"/>
                          <a:cs typeface="Arial" panose="020B0604020202020204" pitchFamily="34" charset="0"/>
                        </a:rPr>
                        <a:t>.</a:t>
                      </a: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De reflectieve dialoog met collega’s draagt bij aan een gedeelde visie op goed onderwijs en het ontwikkelen van een bijbehorende gemeenschappelijke taal. Docenten maken onderbouwde keuzes en reflecteren hierop. Zij expliciteren persoonlijke  doelen en waarden en gaan hierover in gesprek met hun omgeving.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Ros &amp; Oolbekkink, zie onder aan tabel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endParaRPr lang="nl-NL" sz="1100" dirty="0">
                        <a:effectLst/>
                        <a:latin typeface="Roboto" panose="02000000000000000000" pitchFamily="2" charset="0"/>
                        <a:ea typeface="Roboto" panose="02000000000000000000" pitchFamily="2" charset="0"/>
                        <a:cs typeface="Calibri" panose="020F050202020403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Op basis van onderzoek geeft de school doelgericht en onderbouwd invulling aan ontwikkelingen.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De school maakt onderdeel uit van een kennisnetwerk; dit kennisnetwerk en de experts worden ingezet om onderwijsverbetering vorm te geven </a:t>
                      </a:r>
                      <a:endParaRPr lang="nl-NL" sz="1100" dirty="0">
                        <a:effectLst/>
                        <a:latin typeface="Roboto" panose="02000000000000000000" pitchFamily="2" charset="0"/>
                        <a:ea typeface="Roboto" panose="02000000000000000000" pitchFamily="2" charset="0"/>
                        <a:cs typeface="Arial" panose="020B0604020202020204" pitchFamily="34" charset="0"/>
                      </a:endParaRPr>
                    </a:p>
                    <a:p>
                      <a:pPr algn="l">
                        <a:lnSpc>
                          <a:spcPct val="107000"/>
                        </a:lnSpc>
                        <a:spcAft>
                          <a:spcPts val="0"/>
                        </a:spcAft>
                      </a:pPr>
                      <a:r>
                        <a:rPr lang="nl-NL" sz="1100" dirty="0">
                          <a:effectLst/>
                          <a:latin typeface="Roboto" panose="02000000000000000000" pitchFamily="2" charset="0"/>
                          <a:ea typeface="Roboto" panose="02000000000000000000" pitchFamily="2" charset="0"/>
                          <a:cs typeface="Calibri" panose="020F0502020204030204" pitchFamily="34" charset="0"/>
                        </a:rPr>
                        <a:t> </a:t>
                      </a:r>
                      <a:endParaRPr lang="nl-NL" sz="1100" dirty="0">
                        <a:effectLst/>
                        <a:latin typeface="Roboto" panose="02000000000000000000" pitchFamily="2" charset="0"/>
                        <a:ea typeface="Roboto" panose="02000000000000000000" pitchFamily="2" charset="0"/>
                        <a:cs typeface="Arial" panose="020B0604020202020204" pitchFamily="34" charset="0"/>
                      </a:endParaRPr>
                    </a:p>
                  </a:txBody>
                  <a:tcPr marL="68580" marR="68580" marT="0" marB="0">
                    <a:lnL w="38100" cap="flat" cmpd="sng" algn="ctr">
                      <a:solidFill>
                        <a:srgbClr val="B82D1F"/>
                      </a:solidFill>
                      <a:prstDash val="solid"/>
                      <a:round/>
                      <a:headEnd type="none" w="med" len="med"/>
                      <a:tailEnd type="none" w="med" len="med"/>
                    </a:lnL>
                    <a:lnR w="38100" cap="flat" cmpd="sng" algn="ctr">
                      <a:solidFill>
                        <a:srgbClr val="B82D1F"/>
                      </a:solidFill>
                      <a:prstDash val="solid"/>
                      <a:round/>
                      <a:headEnd type="none" w="med" len="med"/>
                      <a:tailEnd type="none" w="med" len="med"/>
                    </a:lnR>
                    <a:lnT w="38100" cap="flat" cmpd="sng" algn="ctr">
                      <a:solidFill>
                        <a:srgbClr val="B82D1F"/>
                      </a:solidFill>
                      <a:prstDash val="solid"/>
                      <a:round/>
                      <a:headEnd type="none" w="med" len="med"/>
                      <a:tailEnd type="none" w="med" len="med"/>
                    </a:lnT>
                    <a:lnB w="38100" cap="flat" cmpd="sng" algn="ctr">
                      <a:solidFill>
                        <a:srgbClr val="B82D1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7274328"/>
                  </a:ext>
                </a:extLst>
              </a:tr>
            </a:tbl>
          </a:graphicData>
        </a:graphic>
      </p:graphicFrame>
      <p:sp>
        <p:nvSpPr>
          <p:cNvPr id="7" name="TextBox 6">
            <a:extLst>
              <a:ext uri="{FF2B5EF4-FFF2-40B4-BE49-F238E27FC236}">
                <a16:creationId xmlns:a16="http://schemas.microsoft.com/office/drawing/2014/main" id="{CC73403B-0655-46F8-9C65-8CAB8DD67416}"/>
              </a:ext>
            </a:extLst>
          </p:cNvPr>
          <p:cNvSpPr txBox="1"/>
          <p:nvPr/>
        </p:nvSpPr>
        <p:spPr>
          <a:xfrm flipH="1">
            <a:off x="4057058" y="232475"/>
            <a:ext cx="7005233" cy="523220"/>
          </a:xfrm>
          <a:prstGeom prst="rect">
            <a:avLst/>
          </a:prstGeom>
          <a:noFill/>
        </p:spPr>
        <p:txBody>
          <a:bodyPr wrap="square" rtlCol="0">
            <a:spAutoFit/>
          </a:bodyPr>
          <a:lstStyle/>
          <a:p>
            <a:pPr algn="ctr"/>
            <a:r>
              <a:rPr lang="nl-NL" sz="2800" dirty="0">
                <a:solidFill>
                  <a:schemeClr val="bg1"/>
                </a:solidFill>
                <a:latin typeface="Roboto Slab" pitchFamily="2" charset="0"/>
                <a:ea typeface="Roboto Slab" pitchFamily="2" charset="0"/>
              </a:rPr>
              <a:t>Onderzoekende houding en handelen</a:t>
            </a:r>
          </a:p>
        </p:txBody>
      </p:sp>
    </p:spTree>
    <p:extLst>
      <p:ext uri="{BB962C8B-B14F-4D97-AF65-F5344CB8AC3E}">
        <p14:creationId xmlns:p14="http://schemas.microsoft.com/office/powerpoint/2010/main" val="429253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24393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714486b-86e5-49d8-9dae-95bcbe20b95b">
      <Terms xmlns="http://schemas.microsoft.com/office/infopath/2007/PartnerControls"/>
    </lcf76f155ced4ddcb4097134ff3c332f>
    <TaxCatchAll xmlns="abf7e546-0523-4d23-ba04-b3b64cc28b6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A6D82DCBBC35458DEB46500EFA8A15" ma:contentTypeVersion="18" ma:contentTypeDescription="Create a new document." ma:contentTypeScope="" ma:versionID="d702b9be1540c6c9df25ceb20be8aa37">
  <xsd:schema xmlns:xsd="http://www.w3.org/2001/XMLSchema" xmlns:xs="http://www.w3.org/2001/XMLSchema" xmlns:p="http://schemas.microsoft.com/office/2006/metadata/properties" xmlns:ns2="abf7e546-0523-4d23-ba04-b3b64cc28b69" xmlns:ns3="8714486b-86e5-49d8-9dae-95bcbe20b95b" targetNamespace="http://schemas.microsoft.com/office/2006/metadata/properties" ma:root="true" ma:fieldsID="3bcffc4d27450e3fa659607dcb09776a" ns2:_="" ns3:_="">
    <xsd:import namespace="abf7e546-0523-4d23-ba04-b3b64cc28b69"/>
    <xsd:import namespace="8714486b-86e5-49d8-9dae-95bcbe20b9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7e546-0523-4d23-ba04-b3b64cc28b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cd3421-6b6d-41fd-bc7d-bfacbb824f4a}" ma:internalName="TaxCatchAll" ma:showField="CatchAllData" ma:web="abf7e546-0523-4d23-ba04-b3b64cc28b6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714486b-86e5-49d8-9dae-95bcbe20b9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6aa0a0a-ab1b-4084-9454-0fab047259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5AC174-B2C0-45C8-BA94-5858558D67C4}">
  <ds:schemaRefs>
    <ds:schemaRef ds:uri="http://schemas.microsoft.com/office/2006/documentManagement/types"/>
    <ds:schemaRef ds:uri="http://schemas.openxmlformats.org/package/2006/metadata/core-properties"/>
    <ds:schemaRef ds:uri="6ed1314d-63cc-4235-a9e1-b837bead9f88"/>
    <ds:schemaRef ds:uri="http://purl.org/dc/dcmitype/"/>
    <ds:schemaRef ds:uri="http://purl.org/dc/elements/1.1/"/>
    <ds:schemaRef ds:uri="http://www.w3.org/XML/1998/namespac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4CAA8A13-72BE-4CDC-8E3D-046E4D15EAC4}">
  <ds:schemaRefs>
    <ds:schemaRef ds:uri="http://schemas.microsoft.com/sharepoint/v3/contenttype/forms"/>
  </ds:schemaRefs>
</ds:datastoreItem>
</file>

<file path=customXml/itemProps3.xml><?xml version="1.0" encoding="utf-8"?>
<ds:datastoreItem xmlns:ds="http://schemas.openxmlformats.org/officeDocument/2006/customXml" ds:itemID="{FB977B28-67EE-4498-B9F1-E1B15F22CE3A}"/>
</file>

<file path=docProps/app.xml><?xml version="1.0" encoding="utf-8"?>
<Properties xmlns="http://schemas.openxmlformats.org/officeDocument/2006/extended-properties" xmlns:vt="http://schemas.openxmlformats.org/officeDocument/2006/docPropsVTypes">
  <TotalTime>0</TotalTime>
  <Words>607</Words>
  <Application>Microsoft Office PowerPoint</Application>
  <PresentationFormat>Aangepast</PresentationFormat>
  <Paragraphs>125</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Arial</vt:lpstr>
      <vt:lpstr>Calibri</vt:lpstr>
      <vt:lpstr>Roboto</vt:lpstr>
      <vt:lpstr>Roboto Slab</vt:lpstr>
      <vt:lpstr>Office Theme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Reijnierse,  C.</dc:creator>
  <cp:lastModifiedBy>Marloes Janssen</cp:lastModifiedBy>
  <cp:revision>35</cp:revision>
  <dcterms:created xsi:type="dcterms:W3CDTF">2020-07-10T14:20:50Z</dcterms:created>
  <dcterms:modified xsi:type="dcterms:W3CDTF">2024-10-09T10:30:30Z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0x0101007954A2E9CE33FC49B8C1CC20FC4E26F9</vt:lpwstr>
  </property>
</Properties>
</file>