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6"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DD31AD-3CC3-4818-AD0B-54FE184762DD}" v="4" dt="2024-10-11T12:14:26.4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0" d="100"/>
          <a:sy n="80" d="100"/>
        </p:scale>
        <p:origin x="106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11-10-2024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pic>
        <p:nvPicPr>
          <p:cNvPr id="10" name="Picture 9" descr="A screenshot of a computer&#10;&#10;Description automatically generated">
            <a:extLst>
              <a:ext uri="{FF2B5EF4-FFF2-40B4-BE49-F238E27FC236}">
                <a16:creationId xmlns:a16="http://schemas.microsoft.com/office/drawing/2014/main" id="{DE3D38E0-DDE3-4E65-B918-7EAA55A82B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11-10-2024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screenshot of a cell phone&#10;&#10;Description automatically generated">
            <a:extLst>
              <a:ext uri="{FF2B5EF4-FFF2-40B4-BE49-F238E27FC236}">
                <a16:creationId xmlns:a16="http://schemas.microsoft.com/office/drawing/2014/main" id="{DAA7FBE6-395E-4C87-A1AC-0A26A5A5438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
        <p:nvSpPr>
          <p:cNvPr id="2" name="Title Placeholder 1"/>
          <p:cNvSpPr>
            <a:spLocks noGrp="1"/>
          </p:cNvSpPr>
          <p:nvPr>
            <p:ph type="title"/>
          </p:nvPr>
        </p:nvSpPr>
        <p:spPr>
          <a:xfrm>
            <a:off x="1039456" y="639774"/>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11-10-2024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‹nr.›</a:t>
            </a:fld>
            <a:endParaRPr lang="nl-NL"/>
          </a:p>
        </p:txBody>
      </p:sp>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335497"/>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335497"/>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335497"/>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335497"/>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335497"/>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335497"/>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A78EE7B-7C40-4F2C-88A9-B3848FA58A01}"/>
              </a:ext>
            </a:extLst>
          </p:cNvPr>
          <p:cNvSpPr txBox="1"/>
          <p:nvPr/>
        </p:nvSpPr>
        <p:spPr>
          <a:xfrm flipH="1">
            <a:off x="5620067" y="263472"/>
            <a:ext cx="3879214" cy="523220"/>
          </a:xfrm>
          <a:prstGeom prst="rect">
            <a:avLst/>
          </a:prstGeom>
          <a:noFill/>
        </p:spPr>
        <p:txBody>
          <a:bodyPr wrap="square" rtlCol="0">
            <a:spAutoFit/>
          </a:bodyPr>
          <a:lstStyle/>
          <a:p>
            <a:pPr algn="ctr"/>
            <a:r>
              <a:rPr lang="nl-NL" sz="2800" dirty="0">
                <a:solidFill>
                  <a:schemeClr val="bg1"/>
                </a:solidFill>
                <a:latin typeface="Roboto Slab" pitchFamily="2" charset="0"/>
                <a:ea typeface="Roboto Slab" pitchFamily="2" charset="0"/>
              </a:rPr>
              <a:t>Gespreid leiderschap</a:t>
            </a:r>
          </a:p>
        </p:txBody>
      </p:sp>
      <p:graphicFrame>
        <p:nvGraphicFramePr>
          <p:cNvPr id="4" name="Table 3">
            <a:extLst>
              <a:ext uri="{FF2B5EF4-FFF2-40B4-BE49-F238E27FC236}">
                <a16:creationId xmlns:a16="http://schemas.microsoft.com/office/drawing/2014/main" id="{59695208-C6FA-444A-8FC0-3AB80AEF6D8A}"/>
              </a:ext>
            </a:extLst>
          </p:cNvPr>
          <p:cNvGraphicFramePr>
            <a:graphicFrameLocks noGrp="1"/>
          </p:cNvGraphicFramePr>
          <p:nvPr>
            <p:extLst>
              <p:ext uri="{D42A27DB-BD31-4B8C-83A1-F6EECF244321}">
                <p14:modId xmlns:p14="http://schemas.microsoft.com/office/powerpoint/2010/main" val="1921319442"/>
              </p:ext>
            </p:extLst>
          </p:nvPr>
        </p:nvGraphicFramePr>
        <p:xfrm>
          <a:off x="977304" y="1131711"/>
          <a:ext cx="13099645" cy="7714923"/>
        </p:xfrm>
        <a:graphic>
          <a:graphicData uri="http://schemas.openxmlformats.org/drawingml/2006/table">
            <a:tbl>
              <a:tblPr firstRow="1" firstCol="1" bandRow="1"/>
              <a:tblGrid>
                <a:gridCol w="1168996">
                  <a:extLst>
                    <a:ext uri="{9D8B030D-6E8A-4147-A177-3AD203B41FA5}">
                      <a16:colId xmlns:a16="http://schemas.microsoft.com/office/drawing/2014/main" val="791664684"/>
                    </a:ext>
                  </a:extLst>
                </a:gridCol>
                <a:gridCol w="2374900">
                  <a:extLst>
                    <a:ext uri="{9D8B030D-6E8A-4147-A177-3AD203B41FA5}">
                      <a16:colId xmlns:a16="http://schemas.microsoft.com/office/drawing/2014/main" val="830781641"/>
                    </a:ext>
                  </a:extLst>
                </a:gridCol>
                <a:gridCol w="3479800">
                  <a:extLst>
                    <a:ext uri="{9D8B030D-6E8A-4147-A177-3AD203B41FA5}">
                      <a16:colId xmlns:a16="http://schemas.microsoft.com/office/drawing/2014/main" val="2606964446"/>
                    </a:ext>
                  </a:extLst>
                </a:gridCol>
                <a:gridCol w="3456020">
                  <a:extLst>
                    <a:ext uri="{9D8B030D-6E8A-4147-A177-3AD203B41FA5}">
                      <a16:colId xmlns:a16="http://schemas.microsoft.com/office/drawing/2014/main" val="3074143587"/>
                    </a:ext>
                  </a:extLst>
                </a:gridCol>
                <a:gridCol w="2619929">
                  <a:extLst>
                    <a:ext uri="{9D8B030D-6E8A-4147-A177-3AD203B41FA5}">
                      <a16:colId xmlns:a16="http://schemas.microsoft.com/office/drawing/2014/main" val="1254180881"/>
                    </a:ext>
                  </a:extLst>
                </a:gridCol>
              </a:tblGrid>
              <a:tr h="371625">
                <a:tc>
                  <a:txBody>
                    <a:bodyPr/>
                    <a:lstStyle/>
                    <a:p>
                      <a:pPr algn="l">
                        <a:lnSpc>
                          <a:spcPct val="107000"/>
                        </a:lnSpc>
                        <a:spcAft>
                          <a:spcPts val="0"/>
                        </a:spcAft>
                      </a:pPr>
                      <a:endParaRPr lang="nl-NL" sz="16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335497"/>
                          </a:solidFill>
                          <a:effectLst/>
                          <a:latin typeface="Roboto" panose="02000000000000000000" pitchFamily="2" charset="0"/>
                          <a:ea typeface="Roboto" panose="02000000000000000000" pitchFamily="2" charset="0"/>
                          <a:cs typeface="Arial" panose="020B0604020202020204" pitchFamily="34" charset="0"/>
                        </a:rPr>
                        <a:t>Individuele begeleiding</a:t>
                      </a:r>
                      <a:endParaRPr lang="nl-NL" sz="16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335497"/>
                          </a:solidFill>
                          <a:effectLst/>
                          <a:latin typeface="Roboto" panose="02000000000000000000" pitchFamily="2" charset="0"/>
                          <a:ea typeface="Roboto" panose="02000000000000000000" pitchFamily="2" charset="0"/>
                          <a:cs typeface="Arial" panose="020B0604020202020204" pitchFamily="34" charset="0"/>
                        </a:rPr>
                        <a:t>Commitment Samen Opleiden</a:t>
                      </a:r>
                      <a:endParaRPr lang="nl-NL" sz="16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tc>
                  <a:txBody>
                    <a:bodyPr/>
                    <a:lstStyle/>
                    <a:p>
                      <a:pPr algn="l">
                        <a:lnSpc>
                          <a:spcPct val="107000"/>
                        </a:lnSpc>
                        <a:spcAft>
                          <a:spcPts val="0"/>
                        </a:spcAft>
                      </a:pPr>
                      <a:r>
                        <a:rPr lang="nl-NL" sz="1600" b="1">
                          <a:solidFill>
                            <a:srgbClr val="335497"/>
                          </a:solidFill>
                          <a:effectLst/>
                          <a:latin typeface="Roboto" panose="02000000000000000000" pitchFamily="2" charset="0"/>
                          <a:ea typeface="Roboto" panose="02000000000000000000" pitchFamily="2" charset="0"/>
                          <a:cs typeface="Arial" panose="020B0604020202020204" pitchFamily="34" charset="0"/>
                        </a:rPr>
                        <a:t>Verbinden en verbreden</a:t>
                      </a:r>
                      <a:endParaRPr lang="nl-NL" sz="160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335497"/>
                          </a:solidFill>
                          <a:effectLst/>
                          <a:latin typeface="Roboto" panose="02000000000000000000" pitchFamily="2" charset="0"/>
                          <a:ea typeface="Roboto" panose="02000000000000000000" pitchFamily="2" charset="0"/>
                          <a:cs typeface="Arial" panose="020B0604020202020204" pitchFamily="34" charset="0"/>
                        </a:rPr>
                        <a:t>Innovatie en co-creatie</a:t>
                      </a:r>
                      <a:endParaRPr lang="nl-NL" sz="16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extLst>
                  <a:ext uri="{0D108BD9-81ED-4DB2-BD59-A6C34878D82A}">
                    <a16:rowId xmlns:a16="http://schemas.microsoft.com/office/drawing/2014/main" val="4211209925"/>
                  </a:ext>
                </a:extLst>
              </a:tr>
              <a:tr h="7343298">
                <a:tc>
                  <a:txBody>
                    <a:bodyPr/>
                    <a:lstStyle/>
                    <a:p>
                      <a:pPr algn="l">
                        <a:lnSpc>
                          <a:spcPct val="107000"/>
                        </a:lnSpc>
                        <a:spcAft>
                          <a:spcPts val="0"/>
                        </a:spcAft>
                      </a:pPr>
                      <a:r>
                        <a:rPr lang="nl-NL" sz="1100" b="1" dirty="0">
                          <a:effectLst/>
                          <a:latin typeface="Roboto" panose="02000000000000000000" pitchFamily="2" charset="0"/>
                          <a:ea typeface="Roboto" panose="02000000000000000000" pitchFamily="2" charset="0"/>
                          <a:cs typeface="Arial" panose="020B0604020202020204" pitchFamily="34" charset="0"/>
                        </a:rPr>
                        <a:t>Initiatief</a:t>
                      </a: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b="1" dirty="0">
                          <a:effectLst/>
                          <a:latin typeface="Roboto" panose="02000000000000000000" pitchFamily="2" charset="0"/>
                          <a:ea typeface="Roboto" panose="02000000000000000000" pitchFamily="2" charset="0"/>
                          <a:cs typeface="Arial" panose="020B0604020202020204" pitchFamily="34" charset="0"/>
                        </a:rPr>
                        <a:t>Leiderschap</a:t>
                      </a: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b="1" dirty="0">
                          <a:effectLst/>
                          <a:latin typeface="Roboto" panose="02000000000000000000" pitchFamily="2" charset="0"/>
                          <a:ea typeface="Roboto" panose="02000000000000000000" pitchFamily="2" charset="0"/>
                          <a:cs typeface="Arial" panose="020B0604020202020204" pitchFamily="34" charset="0"/>
                        </a:rPr>
                        <a:t>Focus formeel leiderschap</a:t>
                      </a: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b="1" dirty="0">
                          <a:effectLst/>
                          <a:latin typeface="Roboto" panose="02000000000000000000" pitchFamily="2" charset="0"/>
                          <a:ea typeface="Roboto" panose="02000000000000000000" pitchFamily="2" charset="0"/>
                          <a:cs typeface="Arial" panose="020B0604020202020204" pitchFamily="34" charset="0"/>
                        </a:rPr>
                        <a:t>Collectief eigenaarschap</a:t>
                      </a: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Er vinden op initiatief van de schoolopleider/MT</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verkennende gesprekken plaats over wat Samen Opleiden en Professionaliseren de school kan bieden en op welke wijze de studenten worden begeleid.</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Er worden ontmoetingen georganiseerd tussen de verschillende partners (scholen en instituten) op verschillende niveaus (management en opleiders) en er worden samenwerkingen gestart.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In de praktijk richt leiderschap zich op het coördineren van de stages in de school. </a:t>
                      </a: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Initiatief en sturing voor het Samen Opleiden en Professionaliseren vindt plaats vanuit een kleine groep (bijv. programmaleider en een klein </a:t>
                      </a: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opleidingsteam) Er zijn werkgroepen opgestart en er worden verbindingen tussen deze werkgroepen gelegd; de programmaleider initieert, monitort  en stuurt deze processen.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Starten samenwerking vanuit gedeelde verantwoordelijk voor begeleiden en opleiden van leraren en op alle niveaus worden hiero afspraken over gemaakt. Reflectie vindt plaats met als doel vormen te vinden die bij alle partners passen.</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Gezamenlijk (vanuit alle partners) worden er o.b.v. de visie inhoudelijke doelen opgesteld per jaar (jaarplan) en hier wordt een begroting aan gekoppeld.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Het initiatief en sturing van Samen Opleiden en Professionaliseren wordt in toenemende mate gerealiseerd door een grotere groep betrokkenen. </a:t>
                      </a:r>
                      <a:r>
                        <a:rPr lang="nl-NL" sz="1100" strike="noStrike" dirty="0">
                          <a:effectLst/>
                          <a:latin typeface="Roboto" panose="02000000000000000000" pitchFamily="2" charset="0"/>
                          <a:ea typeface="Roboto" panose="02000000000000000000" pitchFamily="2" charset="0"/>
                          <a:cs typeface="Arial" panose="020B0604020202020204" pitchFamily="34" charset="0"/>
                        </a:rPr>
                        <a:t>Er zijn structuren die ervoor zorgen dat deze initiatieven bij elkaar komen (communicatie, overleg, infrastructuur Samen opleiden etc.). </a:t>
                      </a:r>
                      <a:endParaRPr lang="nl-NL" sz="1100" strike="sngStrike"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Formeel leiderschap (projectleiding en/of opleidingsteam) bevordert en</a:t>
                      </a: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 bewaakt </a:t>
                      </a:r>
                      <a:r>
                        <a:rPr lang="nl-NL" sz="1100" dirty="0">
                          <a:effectLst/>
                          <a:latin typeface="Roboto" panose="02000000000000000000" pitchFamily="2" charset="0"/>
                          <a:ea typeface="Roboto" panose="02000000000000000000" pitchFamily="2" charset="0"/>
                          <a:cs typeface="Arial" panose="020B0604020202020204" pitchFamily="34" charset="0"/>
                        </a:rPr>
                        <a:t>de samenhang van het programma en doorwerking van de visie (Onderwijsraad, 2015) door het actief uitdragen hiervan.</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effectLst/>
                          <a:latin typeface="Roboto" panose="02000000000000000000" pitchFamily="2" charset="0"/>
                          <a:ea typeface="Roboto" panose="02000000000000000000" pitchFamily="2" charset="0"/>
                          <a:cs typeface="Arial" panose="020B0604020202020204" pitchFamily="34" charset="0"/>
                        </a:rPr>
                        <a:t>Formeel leiderschap (programmaleiding/ stuurgroep)  heeft aandacht voor inhoud (doelen) en proces (hoe realiseer je doelen, verandermanagement) en steeds minder een coördinerende rol. Toont faciliterend leiderschap (bekendheid visie, juiste mensen op de juiste plek, systematisch werken, verbinden),</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bewaakt de visierealisatie op strategisch niveau, zorgt voor veiligheid en draagt bij aan een cultuur van aanspreekbaarheid op ieders handelen en stimuleert verbinding (Onderwijsraad, 2015).</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In de praktijk is er voor betrokkenen veel professionele ruimte om binnen de kaders (visie en eisen) met collega’s om het werk vorm te geven vanuit de opgebouwde expertise zodat betrokkenen eigenaarschap ervaren over het werk en de kwaliteit (Onderwijsraad, 2015).</a:t>
                      </a: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Er is sprake van gespreid leiderschap voor Samen Opleiden en Professionaliseren: iedereen voelt zich eigenaar van de kwaliteit van zijn werk in de context van de opleidingsschool.</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Er wordt overal in de opleidingsschool gewerkt vanuit erkende expertise, of je werkzaam bent voor de school of instituut maakt daarbij niet uit.</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Formeel leiderschap faciliteert, veelal op verzoek van de betrokkenen zelf.</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Samen Opleiden en Professionaliseren is een vanzelfsprekend tweede primaire proces in de school. Vanuit trots en behoefte aan verbetering en innovatie kan iedereen verantwoording afleggen over zijn eigen handelen in de context van de opleidingsschool. Dit wordt door formeel leiderschap gestimuleerd.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a:effectLst/>
                          <a:latin typeface="Roboto" panose="02000000000000000000" pitchFamily="2" charset="0"/>
                          <a:ea typeface="Roboto" panose="02000000000000000000" pitchFamily="2" charset="0"/>
                          <a:cs typeface="Arial" panose="020B0604020202020204" pitchFamily="34" charset="0"/>
                        </a:rPr>
                        <a:t>Er </a:t>
                      </a:r>
                      <a:r>
                        <a:rPr lang="nl-NL" sz="1100" dirty="0">
                          <a:effectLst/>
                          <a:latin typeface="Roboto" panose="02000000000000000000" pitchFamily="2" charset="0"/>
                          <a:ea typeface="Roboto" panose="02000000000000000000" pitchFamily="2" charset="0"/>
                          <a:cs typeface="Arial" panose="020B0604020202020204" pitchFamily="34" charset="0"/>
                        </a:rPr>
                        <a:t>is sprake van collectief eigenaarschap. Alle betrokkenen bij het Samen opleiden staan garant voor de kwaliteit hiervan.</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335497"/>
                      </a:solidFill>
                      <a:prstDash val="solid"/>
                      <a:round/>
                      <a:headEnd type="none" w="med" len="med"/>
                      <a:tailEnd type="none" w="med" len="med"/>
                    </a:lnL>
                    <a:lnR w="38100" cap="flat" cmpd="sng" algn="ctr">
                      <a:solidFill>
                        <a:srgbClr val="335497"/>
                      </a:solidFill>
                      <a:prstDash val="solid"/>
                      <a:round/>
                      <a:headEnd type="none" w="med" len="med"/>
                      <a:tailEnd type="none" w="med" len="med"/>
                    </a:lnR>
                    <a:lnT w="38100" cap="flat" cmpd="sng" algn="ctr">
                      <a:solidFill>
                        <a:srgbClr val="335497"/>
                      </a:solidFill>
                      <a:prstDash val="solid"/>
                      <a:round/>
                      <a:headEnd type="none" w="med" len="med"/>
                      <a:tailEnd type="none" w="med" len="med"/>
                    </a:lnT>
                    <a:lnB w="38100" cap="flat" cmpd="sng" algn="ctr">
                      <a:solidFill>
                        <a:srgbClr val="335497"/>
                      </a:solidFill>
                      <a:prstDash val="solid"/>
                      <a:round/>
                      <a:headEnd type="none" w="med" len="med"/>
                      <a:tailEnd type="none" w="med" len="med"/>
                    </a:lnB>
                  </a:tcPr>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1830361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11008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Props1.xml><?xml version="1.0" encoding="utf-8"?>
<ds:datastoreItem xmlns:ds="http://schemas.openxmlformats.org/officeDocument/2006/customXml" ds:itemID="{DE858A97-71EC-4904-BCF0-A8BA645AC27D}"/>
</file>

<file path=customXml/itemProps2.xml><?xml version="1.0" encoding="utf-8"?>
<ds:datastoreItem xmlns:ds="http://schemas.openxmlformats.org/officeDocument/2006/customXml" ds:itemID="{4CAA8A13-72BE-4CDC-8E3D-046E4D15EAC4}">
  <ds:schemaRefs>
    <ds:schemaRef ds:uri="http://schemas.microsoft.com/sharepoint/v3/contenttype/forms"/>
  </ds:schemaRefs>
</ds:datastoreItem>
</file>

<file path=customXml/itemProps3.xml><?xml version="1.0" encoding="utf-8"?>
<ds:datastoreItem xmlns:ds="http://schemas.openxmlformats.org/officeDocument/2006/customXml" ds:itemID="{685AC174-B2C0-45C8-BA94-5858558D67C4}">
  <ds:schemaRefs>
    <ds:schemaRef ds:uri="http://schemas.openxmlformats.org/package/2006/metadata/core-properties"/>
    <ds:schemaRef ds:uri="b72d97e0-c40c-4300-b075-3548a5d5b798"/>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purl.org/dc/elements/1.1/"/>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544</Words>
  <Application>Microsoft Office PowerPoint</Application>
  <PresentationFormat>Aangepast</PresentationFormat>
  <Paragraphs>84</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Arial</vt:lpstr>
      <vt:lpstr>Calibri</vt:lpstr>
      <vt:lpstr>Roboto</vt:lpstr>
      <vt:lpstr>Roboto Slab</vt:lpstr>
      <vt:lpstr>Office Theme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Marloes Janssen</cp:lastModifiedBy>
  <cp:revision>8</cp:revision>
  <dcterms:created xsi:type="dcterms:W3CDTF">2020-03-10T15:20:33Z</dcterms:created>
  <dcterms:modified xsi:type="dcterms:W3CDTF">2024-10-11T12:16:38Z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0x0101007954A2E9CE33FC49B8C1CC20FC4E26F9</vt:lpwstr>
  </property>
</Properties>
</file>