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 id="259"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2D1F"/>
    <a:srgbClr val="1F8787"/>
    <a:srgbClr val="335497"/>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7" d="100"/>
          <a:sy n="77" d="100"/>
        </p:scale>
        <p:origin x="206" y="-3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9-10-2024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pic>
        <p:nvPicPr>
          <p:cNvPr id="9" name="Picture 8" descr="A picture containing drawing&#10;&#10;Description automatically generated">
            <a:extLst>
              <a:ext uri="{FF2B5EF4-FFF2-40B4-BE49-F238E27FC236}">
                <a16:creationId xmlns:a16="http://schemas.microsoft.com/office/drawing/2014/main" id="{F9285455-FF3B-499F-9F40-F7BD74FC77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126749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B82D1F"/>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B82D1F"/>
                </a:solidFill>
              </a:defRPr>
            </a:lvl1pPr>
            <a:lvl2pPr>
              <a:defRPr>
                <a:solidFill>
                  <a:srgbClr val="B82D1F"/>
                </a:solidFill>
              </a:defRPr>
            </a:lvl2pPr>
            <a:lvl3pPr>
              <a:defRPr>
                <a:solidFill>
                  <a:srgbClr val="B82D1F"/>
                </a:solidFill>
              </a:defRPr>
            </a:lvl3pPr>
            <a:lvl4pPr>
              <a:defRPr>
                <a:solidFill>
                  <a:srgbClr val="B82D1F"/>
                </a:solidFill>
              </a:defRPr>
            </a:lvl4pPr>
            <a:lvl5pPr>
              <a:defRPr>
                <a:solidFill>
                  <a:srgbClr val="B82D1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9-10-2024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spTree>
    <p:extLst>
      <p:ext uri="{BB962C8B-B14F-4D97-AF65-F5344CB8AC3E}">
        <p14:creationId xmlns:p14="http://schemas.microsoft.com/office/powerpoint/2010/main" val="207094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46784"/>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75321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DC76C7C-3A66-4197-8C06-34D303F4B54B}" type="datetimeFigureOut">
              <a:rPr lang="nl-NL" smtClean="0"/>
              <a:t>9-10-2024</a:t>
            </a:fld>
            <a:endParaRPr lang="nl-NL"/>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FCBDFF1-15A6-4F8C-BE4C-3F947D2E10AD}" type="slidenum">
              <a:rPr lang="nl-NL" smtClean="0"/>
              <a:t>‹nr.›</a:t>
            </a:fld>
            <a:endParaRPr lang="nl-NL"/>
          </a:p>
        </p:txBody>
      </p:sp>
      <p:pic>
        <p:nvPicPr>
          <p:cNvPr id="9" name="Picture 8" descr="A screenshot of a cell phone&#10;&#10;Description automatically generated">
            <a:extLst>
              <a:ext uri="{FF2B5EF4-FFF2-40B4-BE49-F238E27FC236}">
                <a16:creationId xmlns:a16="http://schemas.microsoft.com/office/drawing/2014/main" id="{21850631-DF52-4739-B0D5-25596537CAE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47283374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425550" rtl="0" eaLnBrk="1" latinLnBrk="0" hangingPunct="1">
        <a:lnSpc>
          <a:spcPct val="90000"/>
        </a:lnSpc>
        <a:spcBef>
          <a:spcPct val="0"/>
        </a:spcBef>
        <a:buNone/>
        <a:defRPr sz="6860" kern="1200">
          <a:solidFill>
            <a:srgbClr val="1F8787"/>
          </a:solidFill>
          <a:latin typeface="Roboto Slab" pitchFamily="2" charset="0"/>
          <a:ea typeface="Roboto Slab" pitchFamily="2" charset="0"/>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rgbClr val="1F8787"/>
          </a:solidFill>
          <a:latin typeface="Roboto" panose="02000000000000000000" pitchFamily="2" charset="0"/>
          <a:ea typeface="Roboto" panose="02000000000000000000" pitchFamily="2" charset="0"/>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rgbClr val="1F8787"/>
          </a:solidFill>
          <a:latin typeface="Roboto" panose="02000000000000000000" pitchFamily="2" charset="0"/>
          <a:ea typeface="Roboto" panose="02000000000000000000" pitchFamily="2" charset="0"/>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rgbClr val="1F8787"/>
          </a:solidFill>
          <a:latin typeface="Roboto" panose="02000000000000000000" pitchFamily="2" charset="0"/>
          <a:ea typeface="Roboto" panose="02000000000000000000" pitchFamily="2" charset="0"/>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rgbClr val="1F8787"/>
          </a:solidFill>
          <a:latin typeface="Roboto" panose="02000000000000000000" pitchFamily="2" charset="0"/>
          <a:ea typeface="Roboto" panose="02000000000000000000" pitchFamily="2"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rgbClr val="1F8787"/>
          </a:solidFill>
          <a:latin typeface="Roboto" panose="02000000000000000000" pitchFamily="2" charset="0"/>
          <a:ea typeface="Roboto" panose="02000000000000000000" pitchFamily="2" charset="0"/>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419842F-246C-483C-8353-4E652C4EB38D}"/>
              </a:ext>
            </a:extLst>
          </p:cNvPr>
          <p:cNvGraphicFramePr>
            <a:graphicFrameLocks noGrp="1"/>
          </p:cNvGraphicFramePr>
          <p:nvPr>
            <p:extLst>
              <p:ext uri="{D42A27DB-BD31-4B8C-83A1-F6EECF244321}">
                <p14:modId xmlns:p14="http://schemas.microsoft.com/office/powerpoint/2010/main" val="2854959343"/>
              </p:ext>
            </p:extLst>
          </p:nvPr>
        </p:nvGraphicFramePr>
        <p:xfrm>
          <a:off x="924339" y="1131711"/>
          <a:ext cx="13298559" cy="7850727"/>
        </p:xfrm>
        <a:graphic>
          <a:graphicData uri="http://schemas.openxmlformats.org/drawingml/2006/table">
            <a:tbl>
              <a:tblPr firstRow="1" firstCol="1" bandRow="1"/>
              <a:tblGrid>
                <a:gridCol w="2086752">
                  <a:extLst>
                    <a:ext uri="{9D8B030D-6E8A-4147-A177-3AD203B41FA5}">
                      <a16:colId xmlns:a16="http://schemas.microsoft.com/office/drawing/2014/main" val="2689100409"/>
                    </a:ext>
                  </a:extLst>
                </a:gridCol>
                <a:gridCol w="2778892">
                  <a:extLst>
                    <a:ext uri="{9D8B030D-6E8A-4147-A177-3AD203B41FA5}">
                      <a16:colId xmlns:a16="http://schemas.microsoft.com/office/drawing/2014/main" val="830781641"/>
                    </a:ext>
                  </a:extLst>
                </a:gridCol>
                <a:gridCol w="2727241">
                  <a:extLst>
                    <a:ext uri="{9D8B030D-6E8A-4147-A177-3AD203B41FA5}">
                      <a16:colId xmlns:a16="http://schemas.microsoft.com/office/drawing/2014/main" val="2606964446"/>
                    </a:ext>
                  </a:extLst>
                </a:gridCol>
                <a:gridCol w="2778892">
                  <a:extLst>
                    <a:ext uri="{9D8B030D-6E8A-4147-A177-3AD203B41FA5}">
                      <a16:colId xmlns:a16="http://schemas.microsoft.com/office/drawing/2014/main" val="3074143587"/>
                    </a:ext>
                  </a:extLst>
                </a:gridCol>
                <a:gridCol w="2926782">
                  <a:extLst>
                    <a:ext uri="{9D8B030D-6E8A-4147-A177-3AD203B41FA5}">
                      <a16:colId xmlns:a16="http://schemas.microsoft.com/office/drawing/2014/main" val="1254180881"/>
                    </a:ext>
                  </a:extLst>
                </a:gridCol>
              </a:tblGrid>
              <a:tr h="371625">
                <a:tc>
                  <a:txBody>
                    <a:bodyPr/>
                    <a:lstStyle/>
                    <a:p>
                      <a:pPr algn="l">
                        <a:lnSpc>
                          <a:spcPct val="107000"/>
                        </a:lnSpc>
                        <a:spcAft>
                          <a:spcPts val="0"/>
                        </a:spcAft>
                      </a:pP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panose="02000000000000000000" pitchFamily="2" charset="0"/>
                          <a:ea typeface="Roboto" panose="02000000000000000000" pitchFamily="2" charset="0"/>
                          <a:cs typeface="Arial" panose="020B0604020202020204" pitchFamily="34" charset="0"/>
                        </a:rPr>
                        <a:t>Individuele begeleiding</a:t>
                      </a: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a:solidFill>
                            <a:srgbClr val="B82D1F"/>
                          </a:solidFill>
                          <a:effectLst/>
                          <a:latin typeface="Roboto" panose="02000000000000000000" pitchFamily="2" charset="0"/>
                          <a:ea typeface="Roboto" panose="02000000000000000000" pitchFamily="2" charset="0"/>
                          <a:cs typeface="Arial" panose="020B0604020202020204" pitchFamily="34" charset="0"/>
                        </a:rPr>
                        <a:t>Commitment Samen Opleiden</a:t>
                      </a:r>
                      <a:endParaRPr lang="nl-NL" sz="160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a:solidFill>
                            <a:srgbClr val="B82D1F"/>
                          </a:solidFill>
                          <a:effectLst/>
                          <a:latin typeface="Roboto" panose="02000000000000000000" pitchFamily="2" charset="0"/>
                          <a:ea typeface="Roboto" panose="02000000000000000000" pitchFamily="2" charset="0"/>
                          <a:cs typeface="Arial" panose="020B0604020202020204" pitchFamily="34" charset="0"/>
                        </a:rPr>
                        <a:t>Verbinden en verbreden</a:t>
                      </a:r>
                      <a:endParaRPr lang="nl-NL" sz="160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panose="02000000000000000000" pitchFamily="2" charset="0"/>
                          <a:ea typeface="Roboto" panose="02000000000000000000" pitchFamily="2" charset="0"/>
                          <a:cs typeface="Arial" panose="020B0604020202020204" pitchFamily="34" charset="0"/>
                        </a:rPr>
                        <a:t>Innovatie en co-creatie</a:t>
                      </a: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extLst>
                  <a:ext uri="{0D108BD9-81ED-4DB2-BD59-A6C34878D82A}">
                    <a16:rowId xmlns:a16="http://schemas.microsoft.com/office/drawing/2014/main" val="4211209925"/>
                  </a:ext>
                </a:extLst>
              </a:tr>
              <a:tr h="7343298">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Gestandaardiseerde beoordelingsprocedure</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Eindverantwoordelijkheid en beelden beoordelingseisen</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Er zijn standaard afspraken over de procedure en eisen voor de beoordeling van het werkplekleren die voor iedereen letterlijk gelden.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De procedure kent doorgaans een tussen- en eindevaluatie en daarin is een rol beschreven voor een beoordelaar in de praktijk (de </a:t>
                      </a:r>
                      <a:r>
                        <a:rPr lang="nl-NL" sz="1100" dirty="0" err="1">
                          <a:effectLst/>
                          <a:latin typeface="Roboto" panose="02000000000000000000" pitchFamily="2" charset="0"/>
                          <a:ea typeface="Roboto" panose="02000000000000000000" pitchFamily="2" charset="0"/>
                          <a:cs typeface="Arial" panose="020B0604020202020204" pitchFamily="34" charset="0"/>
                        </a:rPr>
                        <a:t>wpb</a:t>
                      </a: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Interpretatie van de beschreven opleidingseisen wordt aan de individuele beoordelaars overgelaten.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a:effectLst/>
                          <a:latin typeface="Roboto" panose="02000000000000000000" pitchFamily="2" charset="0"/>
                          <a:ea typeface="Roboto" panose="02000000000000000000" pitchFamily="2" charset="0"/>
                          <a:cs typeface="Arial" panose="020B0604020202020204" pitchFamily="34" charset="0"/>
                        </a:rPr>
                        <a:t>De </a:t>
                      </a:r>
                      <a:r>
                        <a:rPr lang="nl-NL" sz="1100" dirty="0">
                          <a:effectLst/>
                          <a:latin typeface="Roboto" panose="02000000000000000000" pitchFamily="2" charset="0"/>
                          <a:ea typeface="Roboto" panose="02000000000000000000" pitchFamily="2" charset="0"/>
                          <a:cs typeface="Arial" panose="020B0604020202020204" pitchFamily="34" charset="0"/>
                        </a:rPr>
                        <a:t>eindverantwoordelijkheid voor het oordeel ligt bij de opleiding. Er is een streven dat de praktijkbeoordelaar en de beoordelaar(s) van de opleiding contact hebben rond de evaluaties over het oordeel.</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Studenten worden in de context van de school beoordeeld op bepaalde prestaties in de praktijk  zoals het participeren in de beroepspraktijk en het praktijkonderzoek. Voor deze beoordelingen heeft de opleiding een beoordelings-programma met eisen (criteria) opgesteld, vaak in overleg met het werkveld. De beoordelingen komen tot stand via procedures waarbij meerdere beoordelaars zijn betrokken uit de school en van de opleiding.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Eindverantwoordelijkheid voor de beoordeling ligt bij de beoordelaars die zijn afgevaardigd vanuit de opleiding. In de procedure is overleg georganiseerd tussen beoordelaars over de interpretatie van de beoordelingseisen. Tijdens het traject verzorgen de beoordelaars feedback, </a:t>
                      </a:r>
                      <a:r>
                        <a:rPr lang="nl-NL" sz="1100" dirty="0" err="1">
                          <a:effectLst/>
                          <a:latin typeface="Roboto" panose="02000000000000000000" pitchFamily="2" charset="0"/>
                          <a:ea typeface="Roboto" panose="02000000000000000000" pitchFamily="2" charset="0"/>
                          <a:cs typeface="Arial" panose="020B0604020202020204" pitchFamily="34" charset="0"/>
                        </a:rPr>
                        <a:t>feedup</a:t>
                      </a:r>
                      <a:r>
                        <a:rPr lang="nl-NL" sz="1100" dirty="0">
                          <a:effectLst/>
                          <a:latin typeface="Roboto" panose="02000000000000000000" pitchFamily="2" charset="0"/>
                          <a:ea typeface="Roboto" panose="02000000000000000000" pitchFamily="2" charset="0"/>
                          <a:cs typeface="Arial" panose="020B0604020202020204" pitchFamily="34" charset="0"/>
                        </a:rPr>
                        <a:t> </a:t>
                      </a:r>
                      <a:r>
                        <a:rPr lang="nl-NL" sz="1100" dirty="0" err="1">
                          <a:effectLst/>
                          <a:latin typeface="Roboto" panose="02000000000000000000" pitchFamily="2" charset="0"/>
                          <a:ea typeface="Roboto" panose="02000000000000000000" pitchFamily="2" charset="0"/>
                          <a:cs typeface="Arial" panose="020B0604020202020204" pitchFamily="34" charset="0"/>
                        </a:rPr>
                        <a:t>and</a:t>
                      </a:r>
                      <a:r>
                        <a:rPr lang="nl-NL" sz="1100" dirty="0">
                          <a:effectLst/>
                          <a:latin typeface="Roboto" panose="02000000000000000000" pitchFamily="2" charset="0"/>
                          <a:ea typeface="Roboto" panose="02000000000000000000" pitchFamily="2" charset="0"/>
                          <a:cs typeface="Arial" panose="020B0604020202020204" pitchFamily="34" charset="0"/>
                        </a:rPr>
                        <a:t> </a:t>
                      </a:r>
                      <a:r>
                        <a:rPr lang="nl-NL" sz="1100" dirty="0" err="1">
                          <a:effectLst/>
                          <a:latin typeface="Roboto" panose="02000000000000000000" pitchFamily="2" charset="0"/>
                          <a:ea typeface="Roboto" panose="02000000000000000000" pitchFamily="2" charset="0"/>
                          <a:cs typeface="Arial" panose="020B0604020202020204" pitchFamily="34" charset="0"/>
                        </a:rPr>
                        <a:t>feedforward</a:t>
                      </a:r>
                      <a:r>
                        <a:rPr lang="nl-NL" sz="1100" dirty="0">
                          <a:effectLst/>
                          <a:latin typeface="Roboto" panose="02000000000000000000" pitchFamily="2" charset="0"/>
                          <a:ea typeface="Roboto" panose="02000000000000000000" pitchFamily="2" charset="0"/>
                          <a:cs typeface="Arial" panose="020B0604020202020204" pitchFamily="34" charset="0"/>
                        </a:rPr>
                        <a:t> vanuit de te bereiken doelen.</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Er zijn centraal geformuleerde beoordelingseisen (bv leer-uitkomsten) en ontwerpeisen voor een beoordelingsprocedure die passend bij het leertraject vorm wordt gegeven. Er zijn binnen het partnerschap heldere afspraken over wie op welke wijze welke rol(</a:t>
                      </a:r>
                      <a:r>
                        <a:rPr lang="nl-NL" sz="1100" dirty="0" err="1">
                          <a:effectLst/>
                          <a:latin typeface="Roboto" panose="02000000000000000000" pitchFamily="2" charset="0"/>
                          <a:ea typeface="Roboto" panose="02000000000000000000" pitchFamily="2" charset="0"/>
                          <a:cs typeface="Arial" panose="020B0604020202020204" pitchFamily="34" charset="0"/>
                        </a:rPr>
                        <a:t>len</a:t>
                      </a:r>
                      <a:r>
                        <a:rPr lang="nl-NL" sz="1100" dirty="0">
                          <a:effectLst/>
                          <a:latin typeface="Roboto" panose="02000000000000000000" pitchFamily="2" charset="0"/>
                          <a:ea typeface="Roboto" panose="02000000000000000000" pitchFamily="2" charset="0"/>
                          <a:cs typeface="Arial" panose="020B0604020202020204" pitchFamily="34" charset="0"/>
                        </a:rPr>
                        <a:t>) kan vervullen bij de beoordeling.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De (beelden bij de) beoordeling van de opbrengst van de leerweg wordt bij aanvang besproken in de driehoek van student-werkplek-opleiding. De student en de betrokken opleider(s), spreken de beoordelingseisen door om ze vooraf helder te hebben voor alle betrokkenen. De leerdoelen van de student worden in overleg tussen de drie partijen vastgesteld. Er wordt een wijze van beoordeling gekozen die recht doet aan de lerende, de leerweg, de leeromgeving en het nodige oordeel. Tijdens het traject voeren de betrokkenen een dialoog over de voortgang en ontwikkeling richting de beoordelingseisen (d.m.v. feedback, </a:t>
                      </a:r>
                      <a:r>
                        <a:rPr lang="nl-NL" sz="1100" dirty="0" err="1">
                          <a:effectLst/>
                          <a:latin typeface="Roboto" panose="02000000000000000000" pitchFamily="2" charset="0"/>
                          <a:ea typeface="Roboto" panose="02000000000000000000" pitchFamily="2" charset="0"/>
                          <a:cs typeface="Arial" panose="020B0604020202020204" pitchFamily="34" charset="0"/>
                        </a:rPr>
                        <a:t>feedup</a:t>
                      </a:r>
                      <a:r>
                        <a:rPr lang="nl-NL" sz="1100" dirty="0">
                          <a:effectLst/>
                          <a:latin typeface="Roboto" panose="02000000000000000000" pitchFamily="2" charset="0"/>
                          <a:ea typeface="Roboto" panose="02000000000000000000" pitchFamily="2" charset="0"/>
                          <a:cs typeface="Arial" panose="020B0604020202020204" pitchFamily="34" charset="0"/>
                        </a:rPr>
                        <a:t>, </a:t>
                      </a:r>
                      <a:r>
                        <a:rPr lang="nl-NL" sz="1100" dirty="0" err="1">
                          <a:effectLst/>
                          <a:latin typeface="Roboto" panose="02000000000000000000" pitchFamily="2" charset="0"/>
                          <a:ea typeface="Roboto" panose="02000000000000000000" pitchFamily="2" charset="0"/>
                          <a:cs typeface="Arial" panose="020B0604020202020204" pitchFamily="34" charset="0"/>
                        </a:rPr>
                        <a:t>feedforward</a:t>
                      </a:r>
                      <a:r>
                        <a:rPr lang="nl-NL" sz="1100" dirty="0">
                          <a:effectLst/>
                          <a:latin typeface="Roboto" panose="02000000000000000000" pitchFamily="2" charset="0"/>
                          <a:ea typeface="Roboto" panose="02000000000000000000" pitchFamily="2" charset="0"/>
                          <a:cs typeface="Arial" panose="020B0604020202020204" pitchFamily="34" charset="0"/>
                        </a:rPr>
                        <a:t>).</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De beoordelingseisen zijn centraal geformuleerd op basis van gedeelde beroepsbeelden en een visie op leren en opleiden. Ze zijn zo opgesteld dat ze dienen als ontwerpeisen voor verdere uitwerking en interpretatie door de lerende en de betrokkenen uit school en opleiding. Zij bepalen samen hoe de eisen van toepassing zijn op de ontwikkeling van de (aankomende) leraar en bespreken hoe ze zich verhouden tot bekwaamheid en het te bereiken doel. Hierbij worden verschillende contexten betrokken en er word aandacht besteed aan het verhelderen van beoogde activiteiten en prestaties, teneinde een bepaald niveau te bereiken en te bewijzen.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Beoordeling wordt gezien als een geïntegreerd onderdeel van het leren (</a:t>
                      </a:r>
                      <a:r>
                        <a:rPr lang="nl-NL" sz="1100" i="1" dirty="0">
                          <a:effectLst/>
                          <a:latin typeface="Roboto" panose="02000000000000000000" pitchFamily="2" charset="0"/>
                          <a:ea typeface="Roboto" panose="02000000000000000000" pitchFamily="2" charset="0"/>
                          <a:cs typeface="Arial" panose="020B0604020202020204" pitchFamily="34" charset="0"/>
                        </a:rPr>
                        <a:t>assessment as learning</a:t>
                      </a:r>
                      <a:r>
                        <a:rPr lang="nl-NL" sz="1100" dirty="0">
                          <a:effectLst/>
                          <a:latin typeface="Roboto" panose="02000000000000000000" pitchFamily="2" charset="0"/>
                          <a:ea typeface="Roboto" panose="02000000000000000000" pitchFamily="2" charset="0"/>
                          <a:cs typeface="Arial" panose="020B0604020202020204" pitchFamily="34" charset="0"/>
                        </a:rPr>
                        <a:t>) en daartoe kan een (aankomende) leraar allerlei beoordelingsinstrumenten en gespecialiseerde beoordelaars inzetten. De (aankomende) leraar heeft keuze om een bepaald instrument of een gespecialiseerde beoordelaar in te zetten tijdens voor zijn leren en wat hij met het oordeel wil doen: feedback, feedup, feedforward of aantonen. Opleiding en School faciliteren dit en zorgen dat de student de best passende beoordeling ter beschikking krijgt voor het doel dat voor ogen is. De student wordt voorbereid op, en voortdurend ondersteund bij het invullen van een actieve rol bij de beoordeling.</a:t>
                      </a: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7274328"/>
                  </a:ext>
                </a:extLst>
              </a:tr>
            </a:tbl>
          </a:graphicData>
        </a:graphic>
      </p:graphicFrame>
      <p:sp>
        <p:nvSpPr>
          <p:cNvPr id="7" name="TextBox 6">
            <a:extLst>
              <a:ext uri="{FF2B5EF4-FFF2-40B4-BE49-F238E27FC236}">
                <a16:creationId xmlns:a16="http://schemas.microsoft.com/office/drawing/2014/main" id="{CC73403B-0655-46F8-9C65-8CAB8DD67416}"/>
              </a:ext>
            </a:extLst>
          </p:cNvPr>
          <p:cNvSpPr txBox="1"/>
          <p:nvPr/>
        </p:nvSpPr>
        <p:spPr>
          <a:xfrm flipH="1">
            <a:off x="4057058" y="232475"/>
            <a:ext cx="7005233" cy="523220"/>
          </a:xfrm>
          <a:prstGeom prst="rect">
            <a:avLst/>
          </a:prstGeom>
          <a:noFill/>
        </p:spPr>
        <p:txBody>
          <a:bodyPr wrap="square" rtlCol="0">
            <a:spAutoFit/>
          </a:bodyPr>
          <a:lstStyle/>
          <a:p>
            <a:pPr algn="ctr"/>
            <a:r>
              <a:rPr lang="nl-NL" sz="2800" dirty="0">
                <a:solidFill>
                  <a:schemeClr val="bg1"/>
                </a:solidFill>
                <a:latin typeface="Roboto Slab" pitchFamily="2" charset="0"/>
                <a:ea typeface="Roboto Slab" pitchFamily="2" charset="0"/>
              </a:rPr>
              <a:t>Beoordelen</a:t>
            </a:r>
          </a:p>
        </p:txBody>
      </p:sp>
    </p:spTree>
    <p:extLst>
      <p:ext uri="{BB962C8B-B14F-4D97-AF65-F5344CB8AC3E}">
        <p14:creationId xmlns:p14="http://schemas.microsoft.com/office/powerpoint/2010/main" val="4292535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24393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Props1.xml><?xml version="1.0" encoding="utf-8"?>
<ds:datastoreItem xmlns:ds="http://schemas.openxmlformats.org/officeDocument/2006/customXml" ds:itemID="{86E36D10-0376-4C3F-BB58-58B869A6C84B}"/>
</file>

<file path=customXml/itemProps2.xml><?xml version="1.0" encoding="utf-8"?>
<ds:datastoreItem xmlns:ds="http://schemas.openxmlformats.org/officeDocument/2006/customXml" ds:itemID="{4CAA8A13-72BE-4CDC-8E3D-046E4D15EAC4}">
  <ds:schemaRefs>
    <ds:schemaRef ds:uri="http://schemas.microsoft.com/sharepoint/v3/contenttype/forms"/>
  </ds:schemaRefs>
</ds:datastoreItem>
</file>

<file path=customXml/itemProps3.xml><?xml version="1.0" encoding="utf-8"?>
<ds:datastoreItem xmlns:ds="http://schemas.openxmlformats.org/officeDocument/2006/customXml" ds:itemID="{685AC174-B2C0-45C8-BA94-5858558D67C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605</Words>
  <Application>Microsoft Office PowerPoint</Application>
  <PresentationFormat>Aangepast</PresentationFormat>
  <Paragraphs>58</Paragraphs>
  <Slides>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Arial</vt:lpstr>
      <vt:lpstr>Calibri</vt:lpstr>
      <vt:lpstr>Roboto</vt:lpstr>
      <vt:lpstr>Roboto Slab</vt:lpstr>
      <vt:lpstr>Office Theme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Marloes Janssen</cp:lastModifiedBy>
  <cp:revision>7</cp:revision>
  <dcterms:created xsi:type="dcterms:W3CDTF">2020-07-10T14:20:50Z</dcterms:created>
  <dcterms:modified xsi:type="dcterms:W3CDTF">2024-10-09T15:15:01Z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0x01010084C01994631379489957D5CF4EA630F4</vt:lpwstr>
  </property>
</Properties>
</file>