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 id="260" r:id="rId7"/>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2D1F"/>
    <a:srgbClr val="335497"/>
    <a:srgbClr val="7395D3"/>
    <a:srgbClr val="90ABDC"/>
    <a:srgbClr val="4472C4"/>
    <a:srgbClr val="A47D00"/>
    <a:srgbClr val="FFC000"/>
    <a:srgbClr val="9A470E"/>
    <a:srgbClr val="ED7D31"/>
    <a:srgbClr val="3F622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37C76F-0D1B-6FEB-4D17-C93395154E73}" v="1" dt="2024-10-16T11:42:06.1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6" d="100"/>
          <a:sy n="116" d="100"/>
        </p:scale>
        <p:origin x="3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yrte Legemaate" userId="cc5c461d-9453-4bdd-88e4-5d4cd18098d8" providerId="ADAL" clId="{AFEB7BBF-0DF6-0941-9B22-EB61BA7F62E6}"/>
    <pc:docChg chg="custSel modSld">
      <pc:chgData name="Myrte Legemaate" userId="cc5c461d-9453-4bdd-88e4-5d4cd18098d8" providerId="ADAL" clId="{AFEB7BBF-0DF6-0941-9B22-EB61BA7F62E6}" dt="2024-10-12T10:19:37.259" v="296" actId="207"/>
      <pc:docMkLst>
        <pc:docMk/>
      </pc:docMkLst>
      <pc:sldChg chg="addSp delSp modSp mod">
        <pc:chgData name="Myrte Legemaate" userId="cc5c461d-9453-4bdd-88e4-5d4cd18098d8" providerId="ADAL" clId="{AFEB7BBF-0DF6-0941-9B22-EB61BA7F62E6}" dt="2024-10-12T10:19:37.259" v="296" actId="207"/>
        <pc:sldMkLst>
          <pc:docMk/>
          <pc:sldMk cId="3360204282" sldId="258"/>
        </pc:sldMkLst>
        <pc:spChg chg="add mod">
          <ac:chgData name="Myrte Legemaate" userId="cc5c461d-9453-4bdd-88e4-5d4cd18098d8" providerId="ADAL" clId="{AFEB7BBF-0DF6-0941-9B22-EB61BA7F62E6}" dt="2024-10-12T10:19:37.259" v="296" actId="207"/>
          <ac:spMkLst>
            <pc:docMk/>
            <pc:sldMk cId="3360204282" sldId="258"/>
            <ac:spMk id="2" creationId="{E9C112CC-AF30-1E71-74B1-6250BFFD2549}"/>
          </ac:spMkLst>
        </pc:spChg>
        <pc:spChg chg="del mod">
          <ac:chgData name="Myrte Legemaate" userId="cc5c461d-9453-4bdd-88e4-5d4cd18098d8" providerId="ADAL" clId="{AFEB7BBF-0DF6-0941-9B22-EB61BA7F62E6}" dt="2024-10-12T10:19:09.262" v="290" actId="478"/>
          <ac:spMkLst>
            <pc:docMk/>
            <pc:sldMk cId="3360204282" sldId="258"/>
            <ac:spMk id="4" creationId="{C2AB4588-CDDD-428A-95C0-274CB31BCC45}"/>
          </ac:spMkLst>
        </pc:spChg>
        <pc:picChg chg="mod">
          <ac:chgData name="Myrte Legemaate" userId="cc5c461d-9453-4bdd-88e4-5d4cd18098d8" providerId="ADAL" clId="{AFEB7BBF-0DF6-0941-9B22-EB61BA7F62E6}" dt="2024-10-12T10:19:28.713" v="294" actId="1076"/>
          <ac:picMkLst>
            <pc:docMk/>
            <pc:sldMk cId="3360204282" sldId="258"/>
            <ac:picMk id="3" creationId="{083116B8-975F-403F-937A-24A7ADCF1BDB}"/>
          </ac:picMkLst>
        </pc:picChg>
      </pc:sldChg>
      <pc:sldChg chg="modSp mod">
        <pc:chgData name="Myrte Legemaate" userId="cc5c461d-9453-4bdd-88e4-5d4cd18098d8" providerId="ADAL" clId="{AFEB7BBF-0DF6-0941-9B22-EB61BA7F62E6}" dt="2024-10-12T10:19:01.807" v="289" actId="207"/>
        <pc:sldMkLst>
          <pc:docMk/>
          <pc:sldMk cId="1813103400" sldId="260"/>
        </pc:sldMkLst>
        <pc:spChg chg="mod">
          <ac:chgData name="Myrte Legemaate" userId="cc5c461d-9453-4bdd-88e4-5d4cd18098d8" providerId="ADAL" clId="{AFEB7BBF-0DF6-0941-9B22-EB61BA7F62E6}" dt="2024-10-12T10:19:01.807" v="289" actId="207"/>
          <ac:spMkLst>
            <pc:docMk/>
            <pc:sldMk cId="1813103400" sldId="260"/>
            <ac:spMk id="4" creationId="{C2AB4588-CDDD-428A-95C0-274CB31BCC45}"/>
          </ac:spMkLst>
        </pc:spChg>
      </pc:sldChg>
    </pc:docChg>
  </pc:docChgLst>
  <pc:docChgLst>
    <pc:chgData name="Marloes Janssen" userId="S::marloes.janssen_han.nl#ext#@samenveranderingcreeren.onmicrosoft.com::b1809da9-f93c-4a84-b3db-fbf295d2d3e5" providerId="AD" clId="Web-{4037C76F-0D1B-6FEB-4D17-C93395154E73}"/>
    <pc:docChg chg="delSld">
      <pc:chgData name="Marloes Janssen" userId="S::marloes.janssen_han.nl#ext#@samenveranderingcreeren.onmicrosoft.com::b1809da9-f93c-4a84-b3db-fbf295d2d3e5" providerId="AD" clId="Web-{4037C76F-0D1B-6FEB-4D17-C93395154E73}" dt="2024-10-16T11:42:06.180" v="0"/>
      <pc:docMkLst>
        <pc:docMk/>
      </pc:docMkLst>
      <pc:sldChg chg="del">
        <pc:chgData name="Marloes Janssen" userId="S::marloes.janssen_han.nl#ext#@samenveranderingcreeren.onmicrosoft.com::b1809da9-f93c-4a84-b3db-fbf295d2d3e5" providerId="AD" clId="Web-{4037C76F-0D1B-6FEB-4D17-C93395154E73}" dt="2024-10-16T11:42:06.180" v="0"/>
        <pc:sldMkLst>
          <pc:docMk/>
          <pc:sldMk cId="820624089" sldId="25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5062" y="339422"/>
            <a:ext cx="9221689" cy="1461188"/>
          </a:xfrm>
        </p:spPr>
        <p:txBody>
          <a:bodyPr/>
          <a:lstStyle>
            <a:lvl1pPr>
              <a:defRPr>
                <a:solidFill>
                  <a:srgbClr val="B82D1F"/>
                </a:solidFill>
                <a:latin typeface="Roboto" panose="02000000000000000000" pitchFamily="2" charset="0"/>
                <a:ea typeface="Roboto" panose="02000000000000000000" pitchFamily="2"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B82D1F"/>
                </a:solidFill>
                <a:latin typeface="Roboto" panose="02000000000000000000" pitchFamily="2" charset="0"/>
                <a:ea typeface="Roboto" panose="02000000000000000000" pitchFamily="2" charset="0"/>
              </a:defRPr>
            </a:lvl1pPr>
            <a:lvl2pPr>
              <a:defRPr>
                <a:solidFill>
                  <a:srgbClr val="B82D1F"/>
                </a:solidFill>
                <a:latin typeface="Roboto" panose="02000000000000000000" pitchFamily="2" charset="0"/>
                <a:ea typeface="Roboto" panose="02000000000000000000" pitchFamily="2" charset="0"/>
              </a:defRPr>
            </a:lvl2pPr>
            <a:lvl3pPr>
              <a:defRPr>
                <a:solidFill>
                  <a:srgbClr val="B82D1F"/>
                </a:solidFill>
                <a:latin typeface="Roboto" panose="02000000000000000000" pitchFamily="2" charset="0"/>
                <a:ea typeface="Roboto" panose="02000000000000000000" pitchFamily="2" charset="0"/>
              </a:defRPr>
            </a:lvl3pPr>
            <a:lvl4pPr>
              <a:defRPr>
                <a:solidFill>
                  <a:srgbClr val="B82D1F"/>
                </a:solidFill>
                <a:latin typeface="Roboto" panose="02000000000000000000" pitchFamily="2" charset="0"/>
                <a:ea typeface="Roboto" panose="02000000000000000000" pitchFamily="2" charset="0"/>
              </a:defRPr>
            </a:lvl4pPr>
            <a:lvl5pPr>
              <a:defRPr>
                <a:solidFill>
                  <a:srgbClr val="B82D1F"/>
                </a:solidFill>
                <a:latin typeface="Roboto" panose="02000000000000000000" pitchFamily="2" charset="0"/>
                <a:ea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DF563C-B6E6-4828-8D66-9C798EC6CACE}" type="datetimeFigureOut">
              <a:rPr lang="nl-NL" smtClean="0"/>
              <a:t>16-10-2024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2E616D-4266-4A69-BD48-A7A51B52F7FD}" type="slidenum">
              <a:rPr lang="nl-NL" smtClean="0"/>
              <a:t>‹#›</a:t>
            </a:fld>
            <a:endParaRPr lang="nl-NL"/>
          </a:p>
        </p:txBody>
      </p:sp>
    </p:spTree>
    <p:extLst>
      <p:ext uri="{BB962C8B-B14F-4D97-AF65-F5344CB8AC3E}">
        <p14:creationId xmlns:p14="http://schemas.microsoft.com/office/powerpoint/2010/main" val="300173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US"/>
              <a:t>Click to edit Master title style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DF563C-B6E6-4828-8D66-9C798EC6CACE}" type="datetimeFigureOut">
              <a:rPr lang="nl-NL" smtClean="0"/>
              <a:t>16-10-2024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2E616D-4266-4A69-BD48-A7A51B52F7FD}" type="slidenum">
              <a:rPr lang="nl-NL" smtClean="0"/>
              <a:t>‹#›</a:t>
            </a:fld>
            <a:endParaRPr lang="nl-NL"/>
          </a:p>
        </p:txBody>
      </p:sp>
      <p:pic>
        <p:nvPicPr>
          <p:cNvPr id="9" name="Picture 8" descr="A picture containing drawing&#10;&#10;Description automatically generated">
            <a:extLst>
              <a:ext uri="{FF2B5EF4-FFF2-40B4-BE49-F238E27FC236}">
                <a16:creationId xmlns:a16="http://schemas.microsoft.com/office/drawing/2014/main" id="{1E66C3AA-1678-4FED-8DBC-8612380538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19"/>
            <a:ext cx="10691813" cy="7558636"/>
          </a:xfrm>
          <a:prstGeom prst="rect">
            <a:avLst/>
          </a:prstGeom>
        </p:spPr>
      </p:pic>
    </p:spTree>
    <p:extLst>
      <p:ext uri="{BB962C8B-B14F-4D97-AF65-F5344CB8AC3E}">
        <p14:creationId xmlns:p14="http://schemas.microsoft.com/office/powerpoint/2010/main" val="16353903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screenshot of a cell phone&#10;&#10;Description automatically generated">
            <a:extLst>
              <a:ext uri="{FF2B5EF4-FFF2-40B4-BE49-F238E27FC236}">
                <a16:creationId xmlns:a16="http://schemas.microsoft.com/office/drawing/2014/main" id="{002227B8-9A15-4BC5-B261-96122CD2C06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519"/>
            <a:ext cx="10691813" cy="7558636"/>
          </a:xfrm>
          <a:prstGeom prst="rect">
            <a:avLst/>
          </a:prstGeom>
        </p:spPr>
      </p:pic>
      <p:sp>
        <p:nvSpPr>
          <p:cNvPr id="2" name="Title Placeholder 1"/>
          <p:cNvSpPr>
            <a:spLocks noGrp="1"/>
          </p:cNvSpPr>
          <p:nvPr>
            <p:ph type="title"/>
          </p:nvPr>
        </p:nvSpPr>
        <p:spPr>
          <a:xfrm>
            <a:off x="735062" y="353484"/>
            <a:ext cx="9221689" cy="146118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4ADF563C-B6E6-4828-8D66-9C798EC6CACE}" type="datetimeFigureOut">
              <a:rPr lang="nl-NL" smtClean="0"/>
              <a:t>16-10-2024</a:t>
            </a:fld>
            <a:endParaRPr lang="nl-NL"/>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02E616D-4266-4A69-BD48-A7A51B52F7FD}" type="slidenum">
              <a:rPr lang="nl-NL" smtClean="0"/>
              <a:t>‹#›</a:t>
            </a:fld>
            <a:endParaRPr lang="nl-NL"/>
          </a:p>
        </p:txBody>
      </p:sp>
    </p:spTree>
    <p:extLst>
      <p:ext uri="{BB962C8B-B14F-4D97-AF65-F5344CB8AC3E}">
        <p14:creationId xmlns:p14="http://schemas.microsoft.com/office/powerpoint/2010/main" val="3074415790"/>
      </p:ext>
    </p:extLst>
  </p:cSld>
  <p:clrMap bg1="lt1" tx1="dk1" bg2="lt2" tx2="dk2" accent1="accent1" accent2="accent2" accent3="accent3" accent4="accent4" accent5="accent5" accent6="accent6" hlink="hlink" folHlink="folHlink"/>
  <p:sldLayoutIdLst>
    <p:sldLayoutId id="2147483662" r:id="rId1"/>
    <p:sldLayoutId id="2147483661" r:id="rId2"/>
  </p:sldLayoutIdLst>
  <p:txStyles>
    <p:titleStyle>
      <a:lvl1pPr algn="l" defTabSz="1007943" rtl="0" eaLnBrk="1" latinLnBrk="0" hangingPunct="1">
        <a:lnSpc>
          <a:spcPct val="90000"/>
        </a:lnSpc>
        <a:spcBef>
          <a:spcPct val="0"/>
        </a:spcBef>
        <a:buNone/>
        <a:defRPr sz="4850" kern="1200">
          <a:solidFill>
            <a:srgbClr val="B82D1F"/>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rgbClr val="B82D1F"/>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rgbClr val="B82D1F"/>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rgbClr val="B82D1F"/>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rgbClr val="B82D1F"/>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rgbClr val="B82D1F"/>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image" Target="../media/image3.tiff"/><Relationship Id="rId1" Type="http://schemas.openxmlformats.org/officeDocument/2006/relationships/slideLayout" Target="../slideLayouts/slideLayout1.xml"/><Relationship Id="rId4" Type="http://schemas.openxmlformats.org/officeDocument/2006/relationships/image" Target="../media/image5.tiff"/></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4">
            <a:extLst>
              <a:ext uri="{FF2B5EF4-FFF2-40B4-BE49-F238E27FC236}">
                <a16:creationId xmlns:a16="http://schemas.microsoft.com/office/drawing/2014/main" id="{E03E8B91-E099-4575-8025-8089A94DEC5A}"/>
              </a:ext>
            </a:extLst>
          </p:cNvPr>
          <p:cNvSpPr/>
          <p:nvPr/>
        </p:nvSpPr>
        <p:spPr>
          <a:xfrm>
            <a:off x="7062646" y="1066452"/>
            <a:ext cx="2845435" cy="5667375"/>
          </a:xfrm>
          <a:prstGeom prst="rect">
            <a:avLst/>
          </a:prstGeom>
          <a:solidFill>
            <a:srgbClr val="B82D1F">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nl-NL" sz="1200" b="1" dirty="0">
                <a:solidFill>
                  <a:srgbClr val="B82D1F"/>
                </a:solidFill>
                <a:effectLst/>
                <a:latin typeface="Roboto" panose="02000000000000000000" pitchFamily="2" charset="0"/>
                <a:ea typeface="Roboto" panose="02000000000000000000" pitchFamily="2" charset="0"/>
                <a:cs typeface="Arial" panose="020B0604020202020204" pitchFamily="34" charset="0"/>
              </a:rPr>
              <a:t>Kwaliteit van de leeromgeving</a:t>
            </a:r>
            <a:endParaRPr lang="nl-NL" sz="1600" b="1"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1000" dirty="0">
                <a:solidFill>
                  <a:srgbClr val="B82D1F"/>
                </a:solidFill>
                <a:effectLst/>
                <a:latin typeface="Roboto" panose="02000000000000000000" pitchFamily="2" charset="0"/>
                <a:ea typeface="Roboto" panose="02000000000000000000" pitchFamily="2" charset="0"/>
                <a:cs typeface="Arial" panose="020B0604020202020204" pitchFamily="34" charset="0"/>
              </a:rPr>
              <a:t>Meedraaien in het beroep zoals zich dat voordoet leidt niet zomaar tot het verwerven van de bekwaamheden die een onderwijsprofessional moet bezitten. Het klakkeloos leren door het uitvoeren van dagelijkse werkzaamheden in de school kan zelfs in de weg staan van het verwerven van bepaalde gewenste kennis, vaardigheden en houdingen. Zonder goede duiding van wat gebeurt kunnen misconcepten of inefficiënte routines worden ontwikkeld. En die zijn niet zomaar weer omgebogen: veranderen is veel moeilijker dan aanleren!</a:t>
            </a: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1000" dirty="0">
                <a:solidFill>
                  <a:srgbClr val="B82D1F"/>
                </a:solidFill>
                <a:effectLst/>
                <a:latin typeface="Roboto" panose="02000000000000000000" pitchFamily="2" charset="0"/>
                <a:ea typeface="Roboto" panose="02000000000000000000" pitchFamily="2" charset="0"/>
                <a:cs typeface="Arial" panose="020B0604020202020204" pitchFamily="34" charset="0"/>
              </a:rPr>
              <a:t>Om het leren in de beroepspraktijk een goed onderdeel te laten zijn van een opleidingstraject moeten leermogelijkheden met zorg beschikbaar worden gesteld. Ze moeten de beste mogelijkheden zijn om de gewenste beroepsbekwaamheden van een bepaalde student te ontwikkelen in de specifieke beroepsomgeving. Veel mogelijkheden komen in de beroepsomgeving al vanzelf voor en kunnen beschikbaar gemaakt worden. Andere mogelijkheden zijn er niet vanzelf en zullen moeten worden gecreëerd. Hoe meer en meer divers de mogelijkheden zijn, hoe rijker de leeromgeving is.</a:t>
            </a: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pic>
        <p:nvPicPr>
          <p:cNvPr id="8" name="Afbeelding 7">
            <a:extLst>
              <a:ext uri="{FF2B5EF4-FFF2-40B4-BE49-F238E27FC236}">
                <a16:creationId xmlns:a16="http://schemas.microsoft.com/office/drawing/2014/main" id="{5CFA1DDD-F5BB-4D34-B55E-D86FCDE89D1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705489" y="4621064"/>
            <a:ext cx="2854325" cy="1898650"/>
          </a:xfrm>
          <a:prstGeom prst="rect">
            <a:avLst/>
          </a:prstGeom>
          <a:noFill/>
          <a:ln>
            <a:noFill/>
          </a:ln>
        </p:spPr>
      </p:pic>
      <p:pic>
        <p:nvPicPr>
          <p:cNvPr id="9" name="Afbeelding 8">
            <a:extLst>
              <a:ext uri="{FF2B5EF4-FFF2-40B4-BE49-F238E27FC236}">
                <a16:creationId xmlns:a16="http://schemas.microsoft.com/office/drawing/2014/main" id="{EED91E3A-5798-483B-A65F-72EF28CA901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226245" y="867442"/>
            <a:ext cx="2104390" cy="1263650"/>
          </a:xfrm>
          <a:prstGeom prst="rect">
            <a:avLst/>
          </a:prstGeom>
          <a:noFill/>
          <a:ln>
            <a:noFill/>
          </a:ln>
        </p:spPr>
      </p:pic>
      <p:pic>
        <p:nvPicPr>
          <p:cNvPr id="10" name="Afbeelding 9">
            <a:extLst>
              <a:ext uri="{FF2B5EF4-FFF2-40B4-BE49-F238E27FC236}">
                <a16:creationId xmlns:a16="http://schemas.microsoft.com/office/drawing/2014/main" id="{629D6122-7CBD-482E-A333-F7583326E80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rot="18918758">
            <a:off x="4783650" y="2319052"/>
            <a:ext cx="963295" cy="481330"/>
          </a:xfrm>
          <a:prstGeom prst="rect">
            <a:avLst/>
          </a:prstGeom>
          <a:noFill/>
          <a:ln>
            <a:noFill/>
          </a:ln>
        </p:spPr>
      </p:pic>
      <p:pic>
        <p:nvPicPr>
          <p:cNvPr id="16" name="Afbeelding 10">
            <a:extLst>
              <a:ext uri="{FF2B5EF4-FFF2-40B4-BE49-F238E27FC236}">
                <a16:creationId xmlns:a16="http://schemas.microsoft.com/office/drawing/2014/main" id="{EC6934F4-519C-4B04-93E9-34D8F5058A7C}"/>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rot="17857240">
            <a:off x="5378645" y="2407317"/>
            <a:ext cx="949960" cy="474980"/>
          </a:xfrm>
          <a:prstGeom prst="rect">
            <a:avLst/>
          </a:prstGeom>
          <a:noFill/>
          <a:ln>
            <a:noFill/>
          </a:ln>
        </p:spPr>
      </p:pic>
      <p:pic>
        <p:nvPicPr>
          <p:cNvPr id="17" name="Afbeelding 11">
            <a:extLst>
              <a:ext uri="{FF2B5EF4-FFF2-40B4-BE49-F238E27FC236}">
                <a16:creationId xmlns:a16="http://schemas.microsoft.com/office/drawing/2014/main" id="{89E8E23E-2092-49AD-A2DE-9462C7D74D6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rot="15929347">
            <a:off x="6008565" y="2430812"/>
            <a:ext cx="909320" cy="454660"/>
          </a:xfrm>
          <a:prstGeom prst="rect">
            <a:avLst/>
          </a:prstGeom>
          <a:noFill/>
          <a:ln>
            <a:noFill/>
          </a:ln>
        </p:spPr>
      </p:pic>
      <p:sp>
        <p:nvSpPr>
          <p:cNvPr id="5" name="Rectangle 12">
            <a:extLst>
              <a:ext uri="{FF2B5EF4-FFF2-40B4-BE49-F238E27FC236}">
                <a16:creationId xmlns:a16="http://schemas.microsoft.com/office/drawing/2014/main" id="{ED20EB33-4AC2-4419-8E88-BB98B5C33E25}"/>
              </a:ext>
            </a:extLst>
          </p:cNvPr>
          <p:cNvSpPr>
            <a:spLocks noChangeArrowheads="1"/>
          </p:cNvSpPr>
          <p:nvPr/>
        </p:nvSpPr>
        <p:spPr bwMode="auto">
          <a:xfrm>
            <a:off x="710650" y="1039961"/>
            <a:ext cx="4074243" cy="5693866"/>
          </a:xfrm>
          <a:prstGeom prst="rect">
            <a:avLst/>
          </a:prstGeom>
          <a:noFill/>
          <a:ln w="9525">
            <a:solidFill>
              <a:srgbClr val="B82D1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nl-NL" altLang="nl-NL" sz="1400" dirty="0">
                <a:solidFill>
                  <a:srgbClr val="B82D1F"/>
                </a:solidFill>
                <a:latin typeface="Roboto" panose="02000000000000000000" pitchFamily="2" charset="0"/>
                <a:ea typeface="Roboto" panose="02000000000000000000" pitchFamily="2" charset="0"/>
                <a:cs typeface="Arial" panose="020B0604020202020204" pitchFamily="34" charset="0"/>
              </a:rPr>
              <a:t>Welke mogelijkheden heeft een (aanstaande) leraar om in de school een bepaalde bekwaamheid te ontwikkelen?</a:t>
            </a:r>
            <a:endParaRPr lang="nl-NL" altLang="nl-NL" sz="1400" dirty="0">
              <a:solidFill>
                <a:srgbClr val="B82D1F"/>
              </a:solidFill>
              <a:latin typeface="Roboto" panose="02000000000000000000" pitchFamily="2" charset="0"/>
              <a:ea typeface="Roboto" panose="02000000000000000000" pitchFamily="2" charset="0"/>
            </a:endParaRPr>
          </a:p>
          <a:p>
            <a:pPr lvl="0" defTabSz="914400" eaLnBrk="0" fontAlgn="base" hangingPunct="0">
              <a:spcBef>
                <a:spcPct val="0"/>
              </a:spcBef>
              <a:spcAft>
                <a:spcPct val="0"/>
              </a:spcAft>
            </a:pPr>
            <a:endParaRPr lang="nl-NL" altLang="nl-NL" sz="1400" dirty="0">
              <a:solidFill>
                <a:srgbClr val="B82D1F"/>
              </a:solidFill>
              <a:latin typeface="Roboto" panose="02000000000000000000" pitchFamily="2" charset="0"/>
              <a:ea typeface="Roboto" panose="02000000000000000000" pitchFamily="2" charset="0"/>
              <a:cs typeface="Arial" panose="020B0604020202020204" pitchFamily="34" charset="0"/>
            </a:endParaRPr>
          </a:p>
          <a:p>
            <a:pPr lvl="0" defTabSz="914400" eaLnBrk="0" fontAlgn="base" hangingPunct="0">
              <a:spcBef>
                <a:spcPct val="0"/>
              </a:spcBef>
              <a:spcAft>
                <a:spcPct val="0"/>
              </a:spcAft>
            </a:pPr>
            <a:r>
              <a:rPr lang="nl-NL" altLang="nl-NL" sz="1400" dirty="0">
                <a:solidFill>
                  <a:srgbClr val="B82D1F"/>
                </a:solidFill>
                <a:latin typeface="Roboto" panose="02000000000000000000" pitchFamily="2" charset="0"/>
                <a:ea typeface="Roboto" panose="02000000000000000000" pitchFamily="2" charset="0"/>
                <a:cs typeface="Arial" panose="020B0604020202020204" pitchFamily="34" charset="0"/>
              </a:rPr>
              <a:t>Wat zijn voor welke bekwaamheid de essentiele </a:t>
            </a:r>
            <a:endParaRPr lang="nl-NL" altLang="nl-NL" sz="1400" dirty="0">
              <a:solidFill>
                <a:srgbClr val="B82D1F"/>
              </a:solidFill>
              <a:latin typeface="Roboto" panose="02000000000000000000" pitchFamily="2" charset="0"/>
              <a:ea typeface="Roboto" panose="02000000000000000000" pitchFamily="2" charset="0"/>
            </a:endParaRPr>
          </a:p>
          <a:p>
            <a:pPr lvl="0" defTabSz="914400" eaLnBrk="0" fontAlgn="base" hangingPunct="0">
              <a:spcBef>
                <a:spcPct val="0"/>
              </a:spcBef>
              <a:spcAft>
                <a:spcPct val="0"/>
              </a:spcAft>
            </a:pPr>
            <a:r>
              <a:rPr lang="nl-NL" altLang="nl-NL" sz="1400" dirty="0">
                <a:solidFill>
                  <a:srgbClr val="B82D1F"/>
                </a:solidFill>
                <a:latin typeface="Roboto" panose="02000000000000000000" pitchFamily="2" charset="0"/>
                <a:ea typeface="Roboto" panose="02000000000000000000" pitchFamily="2" charset="0"/>
                <a:cs typeface="Arial" panose="020B0604020202020204" pitchFamily="34" charset="0"/>
              </a:rPr>
              <a:t>Sleutelervaringen, waarvan leer je bij uitstek om…?</a:t>
            </a:r>
            <a:endParaRPr lang="nl-NL" altLang="nl-NL" sz="1400" dirty="0">
              <a:solidFill>
                <a:srgbClr val="B82D1F"/>
              </a:solidFill>
              <a:latin typeface="Roboto" panose="02000000000000000000" pitchFamily="2" charset="0"/>
              <a:ea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400" b="0" i="0" u="none" strike="noStrike" cap="none" normalizeH="0" baseline="0" dirty="0">
              <a:ln>
                <a:noFill/>
              </a:ln>
              <a:solidFill>
                <a:srgbClr val="B82D1F"/>
              </a:solidFill>
              <a:effectLst/>
              <a:latin typeface="Roboto" panose="02000000000000000000" pitchFamily="2" charset="0"/>
              <a:ea typeface="Roboto" panose="02000000000000000000" pitchFamily="2" charset="0"/>
            </a:endParaRPr>
          </a:p>
          <a:p>
            <a:pPr lvl="0" defTabSz="914400" eaLnBrk="0" fontAlgn="base" hangingPunct="0">
              <a:spcBef>
                <a:spcPct val="0"/>
              </a:spcBef>
              <a:spcAft>
                <a:spcPct val="0"/>
              </a:spcAft>
            </a:pPr>
            <a:r>
              <a:rPr lang="nl-NL" altLang="nl-NL" sz="1400" dirty="0">
                <a:solidFill>
                  <a:srgbClr val="B82D1F"/>
                </a:solidFill>
                <a:latin typeface="Roboto" panose="02000000000000000000" pitchFamily="2" charset="0"/>
                <a:ea typeface="Roboto" panose="02000000000000000000" pitchFamily="2" charset="0"/>
                <a:cs typeface="Arial" panose="020B0604020202020204" pitchFamily="34" charset="0"/>
              </a:rPr>
              <a:t>Hoe sluiten mogelijkheden aan op de leerdoelen van studenten? Hoe worden ze passend beschikbaar gemaakt?</a:t>
            </a:r>
          </a:p>
          <a:p>
            <a:pPr lvl="0" defTabSz="914400" eaLnBrk="0" fontAlgn="base" hangingPunct="0">
              <a:spcBef>
                <a:spcPct val="0"/>
              </a:spcBef>
              <a:spcAft>
                <a:spcPct val="0"/>
              </a:spcAft>
            </a:pPr>
            <a:endParaRPr lang="nl-NL" altLang="nl-NL" sz="1400" dirty="0">
              <a:solidFill>
                <a:srgbClr val="B82D1F"/>
              </a:solidFill>
              <a:latin typeface="Roboto" panose="02000000000000000000" pitchFamily="2" charset="0"/>
              <a:ea typeface="Roboto" panose="02000000000000000000" pitchFamily="2" charset="0"/>
            </a:endParaRPr>
          </a:p>
          <a:p>
            <a:pPr lvl="0" defTabSz="914400" eaLnBrk="0" fontAlgn="base" hangingPunct="0">
              <a:spcBef>
                <a:spcPct val="0"/>
              </a:spcBef>
              <a:spcAft>
                <a:spcPct val="0"/>
              </a:spcAft>
            </a:pPr>
            <a:r>
              <a:rPr lang="nl-NL" altLang="nl-NL" sz="1400" dirty="0">
                <a:solidFill>
                  <a:srgbClr val="B82D1F"/>
                </a:solidFill>
                <a:latin typeface="Roboto" panose="02000000000000000000" pitchFamily="2" charset="0"/>
                <a:ea typeface="Roboto" panose="02000000000000000000" pitchFamily="2" charset="0"/>
                <a:cs typeface="Arial" panose="020B0604020202020204" pitchFamily="34" charset="0"/>
              </a:rPr>
              <a:t>Hoe divers is het huidige aanbod van mogelijkheden?</a:t>
            </a:r>
          </a:p>
          <a:p>
            <a:pPr lvl="0" defTabSz="914400" eaLnBrk="0" fontAlgn="base" hangingPunct="0">
              <a:spcBef>
                <a:spcPct val="0"/>
              </a:spcBef>
              <a:spcAft>
                <a:spcPct val="0"/>
              </a:spcAft>
            </a:pPr>
            <a:endParaRPr lang="nl-NL" altLang="nl-NL" sz="1400" dirty="0">
              <a:solidFill>
                <a:srgbClr val="B82D1F"/>
              </a:solidFill>
              <a:latin typeface="Roboto" panose="02000000000000000000" pitchFamily="2" charset="0"/>
              <a:ea typeface="Roboto" panose="02000000000000000000" pitchFamily="2" charset="0"/>
            </a:endParaRPr>
          </a:p>
          <a:p>
            <a:pPr lvl="0" defTabSz="914400" eaLnBrk="0" fontAlgn="base" hangingPunct="0">
              <a:spcBef>
                <a:spcPct val="0"/>
              </a:spcBef>
              <a:spcAft>
                <a:spcPct val="0"/>
              </a:spcAft>
            </a:pPr>
            <a:r>
              <a:rPr lang="nl-NL" altLang="nl-NL" sz="1400" dirty="0">
                <a:solidFill>
                  <a:srgbClr val="B82D1F"/>
                </a:solidFill>
                <a:latin typeface="Roboto" panose="02000000000000000000" pitchFamily="2" charset="0"/>
                <a:ea typeface="Roboto" panose="02000000000000000000" pitchFamily="2" charset="0"/>
                <a:cs typeface="Arial" panose="020B0604020202020204" pitchFamily="34" charset="0"/>
              </a:rPr>
              <a:t>Worden mogelijkheden nu gericht ingezet om bepaalde bekwaamheden te verwerven?</a:t>
            </a:r>
            <a:endParaRPr lang="nl-NL" altLang="nl-NL" sz="1400" dirty="0">
              <a:solidFill>
                <a:srgbClr val="B82D1F"/>
              </a:solidFill>
              <a:latin typeface="Roboto" panose="02000000000000000000" pitchFamily="2" charset="0"/>
              <a:ea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400" b="0" i="0" u="none" strike="noStrike" cap="none" normalizeH="0" baseline="0" dirty="0">
              <a:ln>
                <a:noFill/>
              </a:ln>
              <a:solidFill>
                <a:srgbClr val="B82D1F"/>
              </a:solidFill>
              <a:effectLst/>
              <a:latin typeface="Roboto" panose="02000000000000000000" pitchFamily="2" charset="0"/>
              <a:ea typeface="Roboto" panose="02000000000000000000" pitchFamily="2" charset="0"/>
            </a:endParaRPr>
          </a:p>
          <a:p>
            <a:pPr lvl="0" defTabSz="914400" eaLnBrk="0" fontAlgn="base" hangingPunct="0">
              <a:spcBef>
                <a:spcPct val="0"/>
              </a:spcBef>
              <a:spcAft>
                <a:spcPct val="0"/>
              </a:spcAft>
            </a:pPr>
            <a:r>
              <a:rPr lang="nl-NL" altLang="nl-NL" sz="1400" dirty="0">
                <a:solidFill>
                  <a:srgbClr val="B82D1F"/>
                </a:solidFill>
                <a:latin typeface="Roboto" panose="02000000000000000000" pitchFamily="2" charset="0"/>
                <a:ea typeface="Roboto" panose="02000000000000000000" pitchFamily="2" charset="0"/>
                <a:cs typeface="Arial" panose="020B0604020202020204" pitchFamily="34" charset="0"/>
              </a:rPr>
              <a:t>Hoe worden nieuwe ontwikkelingen in de school beschikbaar gemaakt als leermogelijkheid voor leraren (in opleiding)?</a:t>
            </a:r>
          </a:p>
          <a:p>
            <a:pPr lvl="0" defTabSz="914400" eaLnBrk="0" fontAlgn="base" hangingPunct="0">
              <a:spcBef>
                <a:spcPct val="0"/>
              </a:spcBef>
              <a:spcAft>
                <a:spcPct val="0"/>
              </a:spcAft>
            </a:pPr>
            <a:r>
              <a:rPr lang="nl-NL" altLang="nl-NL" sz="1400" dirty="0">
                <a:solidFill>
                  <a:srgbClr val="B82D1F"/>
                </a:solidFill>
                <a:latin typeface="Roboto" panose="02000000000000000000" pitchFamily="2" charset="0"/>
                <a:ea typeface="Roboto" panose="02000000000000000000" pitchFamily="2" charset="0"/>
                <a:cs typeface="Arial" panose="020B0604020202020204" pitchFamily="34" charset="0"/>
              </a:rPr>
              <a:t> </a:t>
            </a:r>
            <a:endParaRPr lang="nl-NL" altLang="nl-NL" sz="1400" dirty="0">
              <a:solidFill>
                <a:srgbClr val="B82D1F"/>
              </a:solidFill>
              <a:latin typeface="Roboto" panose="02000000000000000000" pitchFamily="2" charset="0"/>
              <a:ea typeface="Roboto" panose="02000000000000000000" pitchFamily="2" charset="0"/>
            </a:endParaRPr>
          </a:p>
          <a:p>
            <a:pPr lvl="0" defTabSz="914400" eaLnBrk="0" fontAlgn="base" hangingPunct="0">
              <a:spcBef>
                <a:spcPct val="0"/>
              </a:spcBef>
              <a:spcAft>
                <a:spcPct val="0"/>
              </a:spcAft>
            </a:pPr>
            <a:r>
              <a:rPr lang="nl-NL" altLang="nl-NL" sz="1400" dirty="0">
                <a:solidFill>
                  <a:srgbClr val="B82D1F"/>
                </a:solidFill>
                <a:latin typeface="Roboto" panose="02000000000000000000" pitchFamily="2" charset="0"/>
                <a:ea typeface="Roboto" panose="02000000000000000000" pitchFamily="2" charset="0"/>
                <a:cs typeface="Arial" panose="020B0604020202020204" pitchFamily="34" charset="0"/>
              </a:rPr>
              <a:t>Hoe wordt samen met de opleiding gezocht naar de beste leermogelijkheden?</a:t>
            </a:r>
            <a:endParaRPr lang="nl-NL" altLang="nl-NL" sz="1400" dirty="0">
              <a:solidFill>
                <a:srgbClr val="B82D1F"/>
              </a:solidFill>
              <a:latin typeface="Roboto" panose="02000000000000000000" pitchFamily="2" charset="0"/>
              <a:ea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400" b="0" i="0" u="none" strike="noStrike" cap="none" normalizeH="0" baseline="0" dirty="0">
              <a:ln>
                <a:noFill/>
              </a:ln>
              <a:solidFill>
                <a:srgbClr val="B82D1F"/>
              </a:solidFill>
              <a:effectLst/>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3058502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EAE253C-1246-4007-B3AE-AFC31F928743}"/>
              </a:ext>
            </a:extLst>
          </p:cNvPr>
          <p:cNvSpPr txBox="1"/>
          <p:nvPr/>
        </p:nvSpPr>
        <p:spPr>
          <a:xfrm>
            <a:off x="2645741" y="703168"/>
            <a:ext cx="5783884" cy="388953"/>
          </a:xfrm>
          <a:prstGeom prst="rect">
            <a:avLst/>
          </a:prstGeom>
          <a:noFill/>
        </p:spPr>
        <p:txBody>
          <a:bodyPr wrap="square">
            <a:spAutoFit/>
          </a:bodyPr>
          <a:lstStyle/>
          <a:p>
            <a:pPr algn="ctr">
              <a:lnSpc>
                <a:spcPct val="115000"/>
              </a:lnSpc>
              <a:spcAft>
                <a:spcPts val="0"/>
              </a:spcAft>
            </a:pPr>
            <a:r>
              <a:rPr lang="nl-NL" sz="1800" dirty="0">
                <a:solidFill>
                  <a:srgbClr val="B82D1F"/>
                </a:solidFill>
                <a:effectLst/>
                <a:latin typeface="Roboto" panose="02000000000000000000" pitchFamily="2" charset="0"/>
                <a:ea typeface="Roboto" panose="02000000000000000000" pitchFamily="2" charset="0"/>
                <a:cs typeface="Arial" panose="020B0604020202020204" pitchFamily="34" charset="0"/>
              </a:rPr>
              <a:t>- Een autonomie ondersteunende leeromgeving – p.1</a:t>
            </a:r>
          </a:p>
        </p:txBody>
      </p:sp>
      <p:pic>
        <p:nvPicPr>
          <p:cNvPr id="3" name="Afbeelding 9">
            <a:extLst>
              <a:ext uri="{FF2B5EF4-FFF2-40B4-BE49-F238E27FC236}">
                <a16:creationId xmlns:a16="http://schemas.microsoft.com/office/drawing/2014/main" id="{083116B8-975F-403F-937A-24A7ADCF1BDB}"/>
              </a:ext>
            </a:extLst>
          </p:cNvPr>
          <p:cNvPicPr/>
          <p:nvPr/>
        </p:nvPicPr>
        <p:blipFill>
          <a:blip r:embed="rId2">
            <a:extLst>
              <a:ext uri="{28A0092B-C50C-407E-A947-70E740481C1C}">
                <a14:useLocalDpi xmlns:a14="http://schemas.microsoft.com/office/drawing/2010/main" val="0"/>
              </a:ext>
            </a:extLst>
          </a:blip>
          <a:stretch>
            <a:fillRect/>
          </a:stretch>
        </p:blipFill>
        <p:spPr>
          <a:xfrm>
            <a:off x="822518" y="1092121"/>
            <a:ext cx="8892540" cy="5248910"/>
          </a:xfrm>
          <a:prstGeom prst="rect">
            <a:avLst/>
          </a:prstGeom>
        </p:spPr>
      </p:pic>
      <p:sp>
        <p:nvSpPr>
          <p:cNvPr id="2" name="Tekstvak 2">
            <a:extLst>
              <a:ext uri="{FF2B5EF4-FFF2-40B4-BE49-F238E27FC236}">
                <a16:creationId xmlns:a16="http://schemas.microsoft.com/office/drawing/2014/main" id="{E9C112CC-AF30-1E71-74B1-6250BFFD2549}"/>
              </a:ext>
            </a:extLst>
          </p:cNvPr>
          <p:cNvSpPr txBox="1">
            <a:spLocks noChangeArrowheads="1"/>
          </p:cNvSpPr>
          <p:nvPr/>
        </p:nvSpPr>
        <p:spPr bwMode="auto">
          <a:xfrm>
            <a:off x="822518" y="6341031"/>
            <a:ext cx="7700215" cy="579005"/>
          </a:xfrm>
          <a:prstGeom prst="rect">
            <a:avLst/>
          </a:prstGeom>
          <a:noFill/>
          <a:ln w="9525">
            <a:noFill/>
            <a:miter lim="800000"/>
            <a:headEnd/>
            <a:tailEnd/>
          </a:ln>
        </p:spPr>
        <p:txBody>
          <a:bodyPr rot="0" vert="horz" wrap="square" lIns="91440" tIns="45720" rIns="91440" bIns="45720" anchor="t" anchorCtr="0">
            <a:spAutoFit/>
          </a:bodyPr>
          <a:lstStyle/>
          <a:p>
            <a:pPr>
              <a:lnSpc>
                <a:spcPct val="107000"/>
              </a:lnSpc>
            </a:pPr>
            <a:r>
              <a:rPr lang="en-GB" sz="1000" b="1" dirty="0" err="1">
                <a:solidFill>
                  <a:srgbClr val="C00000"/>
                </a:solidFill>
                <a:latin typeface="Calibri" panose="020F0502020204030204" pitchFamily="34" charset="0"/>
                <a:ea typeface="Calibri" panose="020F0502020204030204" pitchFamily="34" charset="0"/>
                <a:cs typeface="Arial" panose="020B0604020202020204" pitchFamily="34" charset="0"/>
              </a:rPr>
              <a:t>Gebaseerd</a:t>
            </a:r>
            <a:r>
              <a:rPr lang="en-GB" sz="1000" b="1" dirty="0">
                <a:solidFill>
                  <a:srgbClr val="C00000"/>
                </a:solidFill>
                <a:latin typeface="Calibri" panose="020F0502020204030204" pitchFamily="34" charset="0"/>
                <a:ea typeface="Calibri" panose="020F0502020204030204" pitchFamily="34" charset="0"/>
                <a:cs typeface="Arial" panose="020B0604020202020204" pitchFamily="34" charset="0"/>
              </a:rPr>
              <a:t> op:</a:t>
            </a:r>
          </a:p>
          <a:p>
            <a:pPr>
              <a:lnSpc>
                <a:spcPct val="107000"/>
              </a:lnSpc>
            </a:pP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Bergmans</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Choinowski</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N., &amp; Loon, A. van, (2020).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Ontwerpcriteria</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voor</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autonomie-ondersteunende</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leeromgeving</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die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tegemoet</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komt</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aan</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verschillen</a:t>
            </a:r>
            <a:r>
              <a:rPr lang="en-GB" sz="1000" dirty="0">
                <a:solidFill>
                  <a:srgbClr val="C00000"/>
                </a:solidFill>
                <a:latin typeface="Calibri" panose="020F0502020204030204" pitchFamily="34" charset="0"/>
                <a:ea typeface="Calibri" panose="020F0502020204030204" pitchFamily="34" charset="0"/>
                <a:cs typeface="Arial" panose="020B0604020202020204" pitchFamily="34" charset="0"/>
              </a:rPr>
              <a:t>. Nijmegen: HAN (</a:t>
            </a:r>
            <a:r>
              <a:rPr lang="en-GB" sz="1000" dirty="0" err="1">
                <a:solidFill>
                  <a:srgbClr val="C00000"/>
                </a:solidFill>
                <a:latin typeface="Calibri" panose="020F0502020204030204" pitchFamily="34" charset="0"/>
                <a:ea typeface="Calibri" panose="020F0502020204030204" pitchFamily="34" charset="0"/>
                <a:cs typeface="Arial" panose="020B0604020202020204" pitchFamily="34" charset="0"/>
              </a:rPr>
              <a:t>verkrijgbaar</a:t>
            </a:r>
            <a:r>
              <a:rPr lang="en-GB" sz="1000" dirty="0">
                <a:solidFill>
                  <a:srgbClr val="C00000"/>
                </a:solidFill>
                <a:latin typeface="Calibri" panose="020F0502020204030204" pitchFamily="34" charset="0"/>
                <a:ea typeface="Calibri" panose="020F0502020204030204" pitchFamily="34" charset="0"/>
                <a:cs typeface="Arial" panose="020B0604020202020204" pitchFamily="34" charset="0"/>
              </a:rPr>
              <a:t> via </a:t>
            </a:r>
            <a:r>
              <a:rPr lang="en-GB" sz="1000" dirty="0" err="1">
                <a:solidFill>
                  <a:srgbClr val="C00000"/>
                </a:solidFill>
                <a:latin typeface="Calibri" panose="020F0502020204030204" pitchFamily="34" charset="0"/>
                <a:ea typeface="Calibri" panose="020F0502020204030204" pitchFamily="34" charset="0"/>
                <a:cs typeface="Arial" panose="020B0604020202020204" pitchFamily="34" charset="0"/>
              </a:rPr>
              <a:t>ans.bergmans@han.nl</a:t>
            </a:r>
            <a:r>
              <a:rPr lang="en-GB" sz="1000" dirty="0">
                <a:solidFill>
                  <a:srgbClr val="C00000"/>
                </a:solidFill>
                <a:latin typeface="Calibri" panose="020F0502020204030204" pitchFamily="34" charset="0"/>
                <a:ea typeface="Calibri" panose="020F0502020204030204" pitchFamily="34" charset="0"/>
                <a:cs typeface="Arial" panose="020B0604020202020204" pitchFamily="34" charset="0"/>
              </a:rPr>
              <a:t>).</a:t>
            </a:r>
            <a:endParaRPr lang="nl-NL" sz="10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020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EAE253C-1246-4007-B3AE-AFC31F928743}"/>
              </a:ext>
            </a:extLst>
          </p:cNvPr>
          <p:cNvSpPr txBox="1"/>
          <p:nvPr/>
        </p:nvSpPr>
        <p:spPr>
          <a:xfrm>
            <a:off x="2626690" y="689833"/>
            <a:ext cx="5812459" cy="388953"/>
          </a:xfrm>
          <a:prstGeom prst="rect">
            <a:avLst/>
          </a:prstGeom>
          <a:noFill/>
        </p:spPr>
        <p:txBody>
          <a:bodyPr wrap="square">
            <a:spAutoFit/>
          </a:bodyPr>
          <a:lstStyle/>
          <a:p>
            <a:pPr algn="ctr">
              <a:lnSpc>
                <a:spcPct val="115000"/>
              </a:lnSpc>
              <a:spcAft>
                <a:spcPts val="0"/>
              </a:spcAft>
            </a:pPr>
            <a:r>
              <a:rPr lang="nl-NL" sz="1800" dirty="0">
                <a:solidFill>
                  <a:srgbClr val="B82D1F"/>
                </a:solidFill>
                <a:effectLst/>
                <a:latin typeface="Roboto" panose="02000000000000000000" pitchFamily="2" charset="0"/>
                <a:ea typeface="Roboto" panose="02000000000000000000" pitchFamily="2" charset="0"/>
                <a:cs typeface="Arial" panose="020B0604020202020204" pitchFamily="34" charset="0"/>
              </a:rPr>
              <a:t>- Een autonomie ondersteunende leeromgeving – p.2 </a:t>
            </a:r>
          </a:p>
        </p:txBody>
      </p:sp>
      <p:sp>
        <p:nvSpPr>
          <p:cNvPr id="4" name="Tekstvak 2">
            <a:extLst>
              <a:ext uri="{FF2B5EF4-FFF2-40B4-BE49-F238E27FC236}">
                <a16:creationId xmlns:a16="http://schemas.microsoft.com/office/drawing/2014/main" id="{C2AB4588-CDDD-428A-95C0-274CB31BCC45}"/>
              </a:ext>
            </a:extLst>
          </p:cNvPr>
          <p:cNvSpPr txBox="1">
            <a:spLocks noChangeArrowheads="1"/>
          </p:cNvSpPr>
          <p:nvPr/>
        </p:nvSpPr>
        <p:spPr bwMode="auto">
          <a:xfrm>
            <a:off x="738934" y="6242106"/>
            <a:ext cx="7700215" cy="579005"/>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nSpc>
                <a:spcPct val="107000"/>
              </a:lnSpc>
            </a:pPr>
            <a:r>
              <a:rPr lang="en-GB" sz="1000" b="1" dirty="0" err="1">
                <a:solidFill>
                  <a:srgbClr val="C00000"/>
                </a:solidFill>
                <a:latin typeface="Calibri" panose="020F0502020204030204" pitchFamily="34" charset="0"/>
                <a:ea typeface="Calibri" panose="020F0502020204030204" pitchFamily="34" charset="0"/>
                <a:cs typeface="Arial" panose="020B0604020202020204" pitchFamily="34" charset="0"/>
              </a:rPr>
              <a:t>Gebaseerd</a:t>
            </a:r>
            <a:r>
              <a:rPr lang="en-GB" sz="1000" b="1" dirty="0">
                <a:solidFill>
                  <a:srgbClr val="C00000"/>
                </a:solidFill>
                <a:latin typeface="Calibri" panose="020F0502020204030204" pitchFamily="34" charset="0"/>
                <a:ea typeface="Calibri" panose="020F0502020204030204" pitchFamily="34" charset="0"/>
                <a:cs typeface="Arial" panose="020B0604020202020204" pitchFamily="34" charset="0"/>
              </a:rPr>
              <a:t> op:</a:t>
            </a:r>
          </a:p>
          <a:p>
            <a:pPr>
              <a:lnSpc>
                <a:spcPct val="107000"/>
              </a:lnSpc>
            </a:pP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Bergmans</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Choinowski</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N., &amp; Loon, A. van, (2020).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Ontwerpcriteria</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voor</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autonomie-ondersteunende</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leeromgeving</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die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tegemoet</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komt</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aan</a:t>
            </a:r>
            <a:r>
              <a:rPr lang="en-GB" sz="1000" dirty="0">
                <a:solidFill>
                  <a:srgbClr val="C00000"/>
                </a:solidFill>
                <a:effectLst/>
                <a:latin typeface="Calibri" panose="020F0502020204030204" pitchFamily="34" charset="0"/>
                <a:ea typeface="Calibri" panose="020F0502020204030204" pitchFamily="34" charset="0"/>
                <a:cs typeface="Arial" panose="020B0604020202020204" pitchFamily="34" charset="0"/>
              </a:rPr>
              <a:t> </a:t>
            </a:r>
            <a:r>
              <a:rPr lang="en-GB" sz="1000" dirty="0" err="1">
                <a:solidFill>
                  <a:srgbClr val="C00000"/>
                </a:solidFill>
                <a:effectLst/>
                <a:latin typeface="Calibri" panose="020F0502020204030204" pitchFamily="34" charset="0"/>
                <a:ea typeface="Calibri" panose="020F0502020204030204" pitchFamily="34" charset="0"/>
                <a:cs typeface="Arial" panose="020B0604020202020204" pitchFamily="34" charset="0"/>
              </a:rPr>
              <a:t>verschillen</a:t>
            </a:r>
            <a:r>
              <a:rPr lang="en-GB" sz="1000" dirty="0">
                <a:solidFill>
                  <a:srgbClr val="C00000"/>
                </a:solidFill>
                <a:latin typeface="Calibri" panose="020F0502020204030204" pitchFamily="34" charset="0"/>
                <a:ea typeface="Calibri" panose="020F0502020204030204" pitchFamily="34" charset="0"/>
                <a:cs typeface="Arial" panose="020B0604020202020204" pitchFamily="34" charset="0"/>
              </a:rPr>
              <a:t>. Nijmegen: HAN (</a:t>
            </a:r>
            <a:r>
              <a:rPr lang="en-GB" sz="1000" dirty="0" err="1">
                <a:solidFill>
                  <a:srgbClr val="C00000"/>
                </a:solidFill>
                <a:latin typeface="Calibri" panose="020F0502020204030204" pitchFamily="34" charset="0"/>
                <a:ea typeface="Calibri" panose="020F0502020204030204" pitchFamily="34" charset="0"/>
                <a:cs typeface="Arial" panose="020B0604020202020204" pitchFamily="34" charset="0"/>
              </a:rPr>
              <a:t>verkrijgbaar</a:t>
            </a:r>
            <a:r>
              <a:rPr lang="en-GB" sz="1000" dirty="0">
                <a:solidFill>
                  <a:srgbClr val="C00000"/>
                </a:solidFill>
                <a:latin typeface="Calibri" panose="020F0502020204030204" pitchFamily="34" charset="0"/>
                <a:ea typeface="Calibri" panose="020F0502020204030204" pitchFamily="34" charset="0"/>
                <a:cs typeface="Arial" panose="020B0604020202020204" pitchFamily="34" charset="0"/>
              </a:rPr>
              <a:t> via </a:t>
            </a:r>
            <a:r>
              <a:rPr lang="en-GB" sz="1000" dirty="0" err="1">
                <a:solidFill>
                  <a:srgbClr val="C00000"/>
                </a:solidFill>
                <a:latin typeface="Calibri" panose="020F0502020204030204" pitchFamily="34" charset="0"/>
                <a:ea typeface="Calibri" panose="020F0502020204030204" pitchFamily="34" charset="0"/>
                <a:cs typeface="Arial" panose="020B0604020202020204" pitchFamily="34" charset="0"/>
              </a:rPr>
              <a:t>ans.bergmans@han.nl</a:t>
            </a:r>
            <a:r>
              <a:rPr lang="en-GB" sz="1000" dirty="0">
                <a:solidFill>
                  <a:srgbClr val="C00000"/>
                </a:solidFill>
                <a:latin typeface="Calibri" panose="020F0502020204030204" pitchFamily="34" charset="0"/>
                <a:ea typeface="Calibri" panose="020F0502020204030204" pitchFamily="34" charset="0"/>
                <a:cs typeface="Arial" panose="020B0604020202020204" pitchFamily="34" charset="0"/>
              </a:rPr>
              <a:t>).</a:t>
            </a:r>
            <a:endParaRPr lang="nl-NL" sz="10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5" name="Afbeelding 10">
            <a:extLst>
              <a:ext uri="{FF2B5EF4-FFF2-40B4-BE49-F238E27FC236}">
                <a16:creationId xmlns:a16="http://schemas.microsoft.com/office/drawing/2014/main" id="{DC6413DF-6B91-4F2C-8C30-949C47BD6289}"/>
              </a:ext>
            </a:extLst>
          </p:cNvPr>
          <p:cNvPicPr/>
          <p:nvPr/>
        </p:nvPicPr>
        <p:blipFill>
          <a:blip r:embed="rId2">
            <a:extLst>
              <a:ext uri="{28A0092B-C50C-407E-A947-70E740481C1C}">
                <a14:useLocalDpi xmlns:a14="http://schemas.microsoft.com/office/drawing/2010/main" val="0"/>
              </a:ext>
            </a:extLst>
          </a:blip>
          <a:stretch>
            <a:fillRect/>
          </a:stretch>
        </p:blipFill>
        <p:spPr>
          <a:xfrm>
            <a:off x="899636" y="1542189"/>
            <a:ext cx="8892540" cy="2844800"/>
          </a:xfrm>
          <a:prstGeom prst="rect">
            <a:avLst/>
          </a:prstGeom>
        </p:spPr>
      </p:pic>
    </p:spTree>
    <p:extLst>
      <p:ext uri="{BB962C8B-B14F-4D97-AF65-F5344CB8AC3E}">
        <p14:creationId xmlns:p14="http://schemas.microsoft.com/office/powerpoint/2010/main" val="18131034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714486b-86e5-49d8-9dae-95bcbe20b95b">
      <Terms xmlns="http://schemas.microsoft.com/office/infopath/2007/PartnerControls"/>
    </lcf76f155ced4ddcb4097134ff3c332f>
    <TaxCatchAll xmlns="abf7e546-0523-4d23-ba04-b3b64cc28b6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A6D82DCBBC35458DEB46500EFA8A15" ma:contentTypeVersion="18" ma:contentTypeDescription="Create a new document." ma:contentTypeScope="" ma:versionID="d702b9be1540c6c9df25ceb20be8aa37">
  <xsd:schema xmlns:xsd="http://www.w3.org/2001/XMLSchema" xmlns:xs="http://www.w3.org/2001/XMLSchema" xmlns:p="http://schemas.microsoft.com/office/2006/metadata/properties" xmlns:ns2="abf7e546-0523-4d23-ba04-b3b64cc28b69" xmlns:ns3="8714486b-86e5-49d8-9dae-95bcbe20b95b" targetNamespace="http://schemas.microsoft.com/office/2006/metadata/properties" ma:root="true" ma:fieldsID="3bcffc4d27450e3fa659607dcb09776a" ns2:_="" ns3:_="">
    <xsd:import namespace="abf7e546-0523-4d23-ba04-b3b64cc28b69"/>
    <xsd:import namespace="8714486b-86e5-49d8-9dae-95bcbe20b9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f7e546-0523-4d23-ba04-b3b64cc28b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cd3421-6b6d-41fd-bc7d-bfacbb824f4a}" ma:internalName="TaxCatchAll" ma:showField="CatchAllData" ma:web="abf7e546-0523-4d23-ba04-b3b64cc28b6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714486b-86e5-49d8-9dae-95bcbe20b9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6aa0a0a-ab1b-4084-9454-0fab047259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629C92-60CF-4C44-89FD-8C4F902CF370}">
  <ds:schemaRefs>
    <ds:schemaRef ds:uri="http://schemas.microsoft.com/sharepoint/v3/contenttype/forms"/>
  </ds:schemaRefs>
</ds:datastoreItem>
</file>

<file path=customXml/itemProps2.xml><?xml version="1.0" encoding="utf-8"?>
<ds:datastoreItem xmlns:ds="http://schemas.openxmlformats.org/officeDocument/2006/customXml" ds:itemID="{FD95ACDF-BE95-48EE-BE6A-57FD0F382743}">
  <ds:schemaRefs>
    <ds:schemaRef ds:uri="http://purl.org/dc/terms/"/>
    <ds:schemaRef ds:uri="http://purl.org/dc/dcmitype/"/>
    <ds:schemaRef ds:uri="http://schemas.microsoft.com/office/2006/metadata/properties"/>
    <ds:schemaRef ds:uri="http://purl.org/dc/elements/1.1/"/>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2c2cb585-57a7-48c0-ae96-4113c54800d9"/>
  </ds:schemaRefs>
</ds:datastoreItem>
</file>

<file path=customXml/itemProps3.xml><?xml version="1.0" encoding="utf-8"?>
<ds:datastoreItem xmlns:ds="http://schemas.openxmlformats.org/officeDocument/2006/customXml" ds:itemID="{AA085091-5FBF-4980-8945-374AF6A0D689}"/>
</file>

<file path=docProps/app.xml><?xml version="1.0" encoding="utf-8"?>
<Properties xmlns="http://schemas.openxmlformats.org/officeDocument/2006/extended-properties" xmlns:vt="http://schemas.openxmlformats.org/officeDocument/2006/docPropsVTypes">
  <Template>Office Theme</Template>
  <TotalTime>3</TotalTime>
  <Words>381</Words>
  <Application>Microsoft Office PowerPoint</Application>
  <PresentationFormat>Custom</PresentationFormat>
  <Paragraphs>23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Reijnierse,  C.</dc:creator>
  <cp:lastModifiedBy>Myrte Legemaate</cp:lastModifiedBy>
  <cp:revision>8</cp:revision>
  <dcterms:created xsi:type="dcterms:W3CDTF">2020-03-10T14:48:47Z</dcterms:created>
  <dcterms:modified xsi:type="dcterms:W3CDTF">2024-10-16T11:42:06Z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0x01010084C01994631379489957D5CF4EA630F4</vt:lpwstr>
  </property>
</Properties>
</file>