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0" r:id="rId4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0D36E8-B37B-3446-B9F3-282017D63610}" v="1" dt="2024-10-12T10:22:38.92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110" d="100"/>
          <a:sy n="110" d="100"/>
        </p:scale>
        <p:origin x="1688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te Legemaate" userId="cc5c461d-9453-4bdd-88e4-5d4cd18098d8" providerId="ADAL" clId="{200D36E8-B37B-3446-B9F3-282017D63610}"/>
    <pc:docChg chg="delSld modSld">
      <pc:chgData name="Myrte Legemaate" userId="cc5c461d-9453-4bdd-88e4-5d4cd18098d8" providerId="ADAL" clId="{200D36E8-B37B-3446-B9F3-282017D63610}" dt="2024-10-12T10:23:09.742" v="4" actId="2696"/>
      <pc:docMkLst>
        <pc:docMk/>
      </pc:docMkLst>
      <pc:sldChg chg="modSp mod">
        <pc:chgData name="Myrte Legemaate" userId="cc5c461d-9453-4bdd-88e4-5d4cd18098d8" providerId="ADAL" clId="{200D36E8-B37B-3446-B9F3-282017D63610}" dt="2024-10-12T10:22:55.980" v="3" actId="20577"/>
        <pc:sldMkLst>
          <pc:docMk/>
          <pc:sldMk cId="0" sldId="256"/>
        </pc:sldMkLst>
        <pc:spChg chg="mod">
          <ac:chgData name="Myrte Legemaate" userId="cc5c461d-9453-4bdd-88e4-5d4cd18098d8" providerId="ADAL" clId="{200D36E8-B37B-3446-B9F3-282017D63610}" dt="2024-10-12T10:22:55.980" v="3" actId="20577"/>
          <ac:spMkLst>
            <pc:docMk/>
            <pc:sldMk cId="0" sldId="256"/>
            <ac:spMk id="10" creationId="{00000000-0000-0000-0000-000000000000}"/>
          </ac:spMkLst>
        </pc:spChg>
      </pc:sldChg>
      <pc:sldChg chg="del">
        <pc:chgData name="Myrte Legemaate" userId="cc5c461d-9453-4bdd-88e4-5d4cd18098d8" providerId="ADAL" clId="{200D36E8-B37B-3446-B9F3-282017D63610}" dt="2024-10-12T10:22:06.975" v="0" actId="2696"/>
        <pc:sldMkLst>
          <pc:docMk/>
          <pc:sldMk cId="0" sldId="257"/>
        </pc:sldMkLst>
      </pc:sldChg>
      <pc:sldChg chg="del">
        <pc:chgData name="Myrte Legemaate" userId="cc5c461d-9453-4bdd-88e4-5d4cd18098d8" providerId="ADAL" clId="{200D36E8-B37B-3446-B9F3-282017D63610}" dt="2024-10-12T10:22:08.285" v="1" actId="2696"/>
        <pc:sldMkLst>
          <pc:docMk/>
          <pc:sldMk cId="0" sldId="259"/>
        </pc:sldMkLst>
      </pc:sldChg>
      <pc:sldChg chg="del">
        <pc:chgData name="Myrte Legemaate" userId="cc5c461d-9453-4bdd-88e4-5d4cd18098d8" providerId="ADAL" clId="{200D36E8-B37B-3446-B9F3-282017D63610}" dt="2024-10-12T10:23:09.742" v="4" actId="2696"/>
        <pc:sldMkLst>
          <pc:docMk/>
          <pc:sldMk cId="0" sldId="261"/>
        </pc:sldMkLst>
      </pc:sldChg>
    </pc:docChg>
  </pc:docChgLst>
  <pc:docChgLst>
    <pc:chgData name="Marloes Janssen" userId="a5bc4b7d-23a5-4346-8b40-d091a7c54630" providerId="ADAL" clId="{2E046059-A21E-435C-9BD1-0EBACE2D04CB}"/>
    <pc:docChg chg="custSel modSld">
      <pc:chgData name="Marloes Janssen" userId="a5bc4b7d-23a5-4346-8b40-d091a7c54630" providerId="ADAL" clId="{2E046059-A21E-435C-9BD1-0EBACE2D04CB}" dt="2024-10-09T10:26:06.021" v="31" actId="20577"/>
      <pc:docMkLst>
        <pc:docMk/>
      </pc:docMkLst>
      <pc:sldChg chg="delSp modSp mod">
        <pc:chgData name="Marloes Janssen" userId="a5bc4b7d-23a5-4346-8b40-d091a7c54630" providerId="ADAL" clId="{2E046059-A21E-435C-9BD1-0EBACE2D04CB}" dt="2024-10-09T10:24:42.549" v="17" actId="20577"/>
        <pc:sldMkLst>
          <pc:docMk/>
          <pc:sldMk cId="0" sldId="256"/>
        </pc:sldMkLst>
        <pc:spChg chg="mod">
          <ac:chgData name="Marloes Janssen" userId="a5bc4b7d-23a5-4346-8b40-d091a7c54630" providerId="ADAL" clId="{2E046059-A21E-435C-9BD1-0EBACE2D04CB}" dt="2024-10-09T10:24:35.197" v="15" actId="20577"/>
          <ac:spMkLst>
            <pc:docMk/>
            <pc:sldMk cId="0" sldId="256"/>
            <ac:spMk id="2" creationId="{00000000-0000-0000-0000-000000000000}"/>
          </ac:spMkLst>
        </pc:spChg>
        <pc:spChg chg="del">
          <ac:chgData name="Marloes Janssen" userId="a5bc4b7d-23a5-4346-8b40-d091a7c54630" providerId="ADAL" clId="{2E046059-A21E-435C-9BD1-0EBACE2D04CB}" dt="2024-10-09T10:24:27.154" v="13" actId="478"/>
          <ac:spMkLst>
            <pc:docMk/>
            <pc:sldMk cId="0" sldId="256"/>
            <ac:spMk id="4" creationId="{00000000-0000-0000-0000-000000000000}"/>
          </ac:spMkLst>
        </pc:spChg>
        <pc:spChg chg="del mod">
          <ac:chgData name="Marloes Janssen" userId="a5bc4b7d-23a5-4346-8b40-d091a7c54630" providerId="ADAL" clId="{2E046059-A21E-435C-9BD1-0EBACE2D04CB}" dt="2024-10-09T10:23:46.668" v="1" actId="478"/>
          <ac:spMkLst>
            <pc:docMk/>
            <pc:sldMk cId="0" sldId="256"/>
            <ac:spMk id="5" creationId="{00000000-0000-0000-0000-000000000000}"/>
          </ac:spMkLst>
        </pc:spChg>
        <pc:spChg chg="del">
          <ac:chgData name="Marloes Janssen" userId="a5bc4b7d-23a5-4346-8b40-d091a7c54630" providerId="ADAL" clId="{2E046059-A21E-435C-9BD1-0EBACE2D04CB}" dt="2024-10-09T10:23:52.553" v="3" actId="478"/>
          <ac:spMkLst>
            <pc:docMk/>
            <pc:sldMk cId="0" sldId="256"/>
            <ac:spMk id="6" creationId="{00000000-0000-0000-0000-000000000000}"/>
          </ac:spMkLst>
        </pc:spChg>
        <pc:spChg chg="del mod">
          <ac:chgData name="Marloes Janssen" userId="a5bc4b7d-23a5-4346-8b40-d091a7c54630" providerId="ADAL" clId="{2E046059-A21E-435C-9BD1-0EBACE2D04CB}" dt="2024-10-09T10:24:16.046" v="10" actId="478"/>
          <ac:spMkLst>
            <pc:docMk/>
            <pc:sldMk cId="0" sldId="256"/>
            <ac:spMk id="7" creationId="{00000000-0000-0000-0000-000000000000}"/>
          </ac:spMkLst>
        </pc:spChg>
        <pc:spChg chg="del">
          <ac:chgData name="Marloes Janssen" userId="a5bc4b7d-23a5-4346-8b40-d091a7c54630" providerId="ADAL" clId="{2E046059-A21E-435C-9BD1-0EBACE2D04CB}" dt="2024-10-09T10:23:49.305" v="2" actId="478"/>
          <ac:spMkLst>
            <pc:docMk/>
            <pc:sldMk cId="0" sldId="256"/>
            <ac:spMk id="8" creationId="{00000000-0000-0000-0000-000000000000}"/>
          </ac:spMkLst>
        </pc:spChg>
        <pc:spChg chg="mod">
          <ac:chgData name="Marloes Janssen" userId="a5bc4b7d-23a5-4346-8b40-d091a7c54630" providerId="ADAL" clId="{2E046059-A21E-435C-9BD1-0EBACE2D04CB}" dt="2024-10-09T10:24:42.549" v="17" actId="20577"/>
          <ac:spMkLst>
            <pc:docMk/>
            <pc:sldMk cId="0" sldId="256"/>
            <ac:spMk id="10" creationId="{00000000-0000-0000-0000-000000000000}"/>
          </ac:spMkLst>
        </pc:spChg>
        <pc:spChg chg="del mod">
          <ac:chgData name="Marloes Janssen" userId="a5bc4b7d-23a5-4346-8b40-d091a7c54630" providerId="ADAL" clId="{2E046059-A21E-435C-9BD1-0EBACE2D04CB}" dt="2024-10-09T10:24:13.736" v="9" actId="478"/>
          <ac:spMkLst>
            <pc:docMk/>
            <pc:sldMk cId="0" sldId="256"/>
            <ac:spMk id="11" creationId="{00000000-0000-0000-0000-000000000000}"/>
          </ac:spMkLst>
        </pc:spChg>
        <pc:picChg chg="mod">
          <ac:chgData name="Marloes Janssen" userId="a5bc4b7d-23a5-4346-8b40-d091a7c54630" providerId="ADAL" clId="{2E046059-A21E-435C-9BD1-0EBACE2D04CB}" dt="2024-10-09T10:24:24.786" v="12" actId="1076"/>
          <ac:picMkLst>
            <pc:docMk/>
            <pc:sldMk cId="0" sldId="256"/>
            <ac:picMk id="3" creationId="{00000000-0000-0000-0000-000000000000}"/>
          </ac:picMkLst>
        </pc:picChg>
        <pc:picChg chg="mod">
          <ac:chgData name="Marloes Janssen" userId="a5bc4b7d-23a5-4346-8b40-d091a7c54630" providerId="ADAL" clId="{2E046059-A21E-435C-9BD1-0EBACE2D04CB}" dt="2024-10-09T10:24:22.175" v="11" actId="1076"/>
          <ac:picMkLst>
            <pc:docMk/>
            <pc:sldMk cId="0" sldId="256"/>
            <ac:picMk id="9" creationId="{00000000-0000-0000-0000-000000000000}"/>
          </ac:picMkLst>
        </pc:picChg>
      </pc:sldChg>
      <pc:sldChg chg="delSp modSp mod">
        <pc:chgData name="Marloes Janssen" userId="a5bc4b7d-23a5-4346-8b40-d091a7c54630" providerId="ADAL" clId="{2E046059-A21E-435C-9BD1-0EBACE2D04CB}" dt="2024-10-09T10:26:06.021" v="31" actId="20577"/>
        <pc:sldMkLst>
          <pc:docMk/>
          <pc:sldMk cId="0" sldId="258"/>
        </pc:sldMkLst>
        <pc:spChg chg="del">
          <ac:chgData name="Marloes Janssen" userId="a5bc4b7d-23a5-4346-8b40-d091a7c54630" providerId="ADAL" clId="{2E046059-A21E-435C-9BD1-0EBACE2D04CB}" dt="2024-10-09T10:25:11.239" v="22" actId="478"/>
          <ac:spMkLst>
            <pc:docMk/>
            <pc:sldMk cId="0" sldId="258"/>
            <ac:spMk id="3" creationId="{00000000-0000-0000-0000-000000000000}"/>
          </ac:spMkLst>
        </pc:spChg>
        <pc:spChg chg="del mod">
          <ac:chgData name="Marloes Janssen" userId="a5bc4b7d-23a5-4346-8b40-d091a7c54630" providerId="ADAL" clId="{2E046059-A21E-435C-9BD1-0EBACE2D04CB}" dt="2024-10-09T10:25:02.670" v="19" actId="478"/>
          <ac:spMkLst>
            <pc:docMk/>
            <pc:sldMk cId="0" sldId="258"/>
            <ac:spMk id="4" creationId="{00000000-0000-0000-0000-000000000000}"/>
          </ac:spMkLst>
        </pc:spChg>
        <pc:spChg chg="del">
          <ac:chgData name="Marloes Janssen" userId="a5bc4b7d-23a5-4346-8b40-d091a7c54630" providerId="ADAL" clId="{2E046059-A21E-435C-9BD1-0EBACE2D04CB}" dt="2024-10-09T10:25:05.393" v="20" actId="478"/>
          <ac:spMkLst>
            <pc:docMk/>
            <pc:sldMk cId="0" sldId="258"/>
            <ac:spMk id="5" creationId="{00000000-0000-0000-0000-000000000000}"/>
          </ac:spMkLst>
        </pc:spChg>
        <pc:spChg chg="mod">
          <ac:chgData name="Marloes Janssen" userId="a5bc4b7d-23a5-4346-8b40-d091a7c54630" providerId="ADAL" clId="{2E046059-A21E-435C-9BD1-0EBACE2D04CB}" dt="2024-10-09T10:25:55.420" v="26" actId="20577"/>
          <ac:spMkLst>
            <pc:docMk/>
            <pc:sldMk cId="0" sldId="258"/>
            <ac:spMk id="6" creationId="{00000000-0000-0000-0000-000000000000}"/>
          </ac:spMkLst>
        </pc:spChg>
        <pc:spChg chg="mod">
          <ac:chgData name="Marloes Janssen" userId="a5bc4b7d-23a5-4346-8b40-d091a7c54630" providerId="ADAL" clId="{2E046059-A21E-435C-9BD1-0EBACE2D04CB}" dt="2024-10-09T10:26:06.021" v="31" actId="20577"/>
          <ac:spMkLst>
            <pc:docMk/>
            <pc:sldMk cId="0" sldId="258"/>
            <ac:spMk id="8" creationId="{00000000-0000-0000-0000-000000000000}"/>
          </ac:spMkLst>
        </pc:spChg>
        <pc:spChg chg="del">
          <ac:chgData name="Marloes Janssen" userId="a5bc4b7d-23a5-4346-8b40-d091a7c54630" providerId="ADAL" clId="{2E046059-A21E-435C-9BD1-0EBACE2D04CB}" dt="2024-10-09T10:25:08.865" v="21" actId="478"/>
          <ac:spMkLst>
            <pc:docMk/>
            <pc:sldMk cId="0" sldId="258"/>
            <ac:spMk id="9" creationId="{00000000-0000-0000-0000-000000000000}"/>
          </ac:spMkLst>
        </pc:spChg>
        <pc:picChg chg="mod">
          <ac:chgData name="Marloes Janssen" userId="a5bc4b7d-23a5-4346-8b40-d091a7c54630" providerId="ADAL" clId="{2E046059-A21E-435C-9BD1-0EBACE2D04CB}" dt="2024-10-09T10:25:13.473" v="23" actId="1076"/>
          <ac:picMkLst>
            <pc:docMk/>
            <pc:sldMk cId="0" sldId="258"/>
            <ac:picMk id="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B82C1F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383" cy="75590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B82C1F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B82C1F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B82C1F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0692383" cy="75590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83738" y="741121"/>
            <a:ext cx="4723130" cy="347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B82C1F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3738" y="788923"/>
            <a:ext cx="4723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-</a:t>
            </a:r>
            <a:r>
              <a:rPr spc="-15" dirty="0"/>
              <a:t> </a:t>
            </a:r>
            <a:r>
              <a:rPr lang="nl-NL" spc="-15" dirty="0"/>
              <a:t>K</a:t>
            </a:r>
            <a:r>
              <a:rPr dirty="0" err="1"/>
              <a:t>enmerken</a:t>
            </a:r>
            <a:r>
              <a:rPr spc="-50" dirty="0"/>
              <a:t> </a:t>
            </a:r>
            <a:r>
              <a:rPr dirty="0"/>
              <a:t>van</a:t>
            </a:r>
            <a:r>
              <a:rPr spc="-25" dirty="0"/>
              <a:t> </a:t>
            </a:r>
            <a:r>
              <a:rPr dirty="0"/>
              <a:t>een</a:t>
            </a:r>
            <a:r>
              <a:rPr spc="-50" dirty="0"/>
              <a:t> </a:t>
            </a:r>
            <a:r>
              <a:rPr dirty="0"/>
              <a:t>onderzoekende</a:t>
            </a:r>
            <a:r>
              <a:rPr spc="-60" dirty="0"/>
              <a:t> </a:t>
            </a:r>
            <a:r>
              <a:rPr dirty="0"/>
              <a:t>houding</a:t>
            </a:r>
            <a:r>
              <a:rPr spc="30" dirty="0"/>
              <a:t> </a:t>
            </a:r>
            <a:r>
              <a:rPr spc="-50" dirty="0"/>
              <a:t>-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2799" y="2136059"/>
            <a:ext cx="4032504" cy="438302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80100" y="2361443"/>
            <a:ext cx="2511552" cy="3514344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824280" y="1056258"/>
            <a:ext cx="8751570" cy="100456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90"/>
              </a:spcBef>
            </a:pP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In</a:t>
            </a:r>
            <a:r>
              <a:rPr sz="1200" spc="-4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onderwijs</a:t>
            </a:r>
            <a:r>
              <a:rPr sz="1200" spc="-4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wordt</a:t>
            </a:r>
            <a:r>
              <a:rPr sz="1200" spc="-3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steeds</a:t>
            </a:r>
            <a:r>
              <a:rPr sz="1200" spc="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meer nadruk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gelegd</a:t>
            </a:r>
            <a:r>
              <a:rPr sz="1200" spc="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op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het</a:t>
            </a:r>
            <a:r>
              <a:rPr lang="nl-NL" sz="120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 err="1">
                <a:solidFill>
                  <a:srgbClr val="B82C1F"/>
                </a:solidFill>
                <a:latin typeface="Roboto"/>
                <a:cs typeface="Roboto"/>
              </a:rPr>
              <a:t>belang</a:t>
            </a:r>
            <a:r>
              <a:rPr sz="1200" spc="-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van</a:t>
            </a:r>
            <a:r>
              <a:rPr sz="1200" spc="-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een</a:t>
            </a:r>
            <a:r>
              <a:rPr sz="1200" spc="4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onderzoekende</a:t>
            </a:r>
            <a:r>
              <a:rPr sz="1200" spc="-3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houding</a:t>
            </a:r>
            <a:r>
              <a:rPr sz="1200" spc="-4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en</a:t>
            </a:r>
            <a:r>
              <a:rPr sz="1200" spc="-4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20" dirty="0">
                <a:solidFill>
                  <a:srgbClr val="B82C1F"/>
                </a:solidFill>
                <a:latin typeface="Roboto"/>
                <a:cs typeface="Roboto"/>
              </a:rPr>
              <a:t>onderzoekend</a:t>
            </a:r>
            <a:r>
              <a:rPr sz="1200" spc="-1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handelen</a:t>
            </a:r>
            <a:r>
              <a:rPr sz="1200" spc="-9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van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docenten.</a:t>
            </a:r>
            <a:r>
              <a:rPr sz="1200" spc="-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Leraren</a:t>
            </a:r>
            <a:r>
              <a:rPr sz="1200" spc="-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met</a:t>
            </a:r>
            <a:r>
              <a:rPr sz="1200" spc="-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een</a:t>
            </a:r>
            <a:r>
              <a:rPr sz="1200" spc="-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onderzoekende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houding</a:t>
            </a:r>
            <a:r>
              <a:rPr sz="1200" spc="-3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zijn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nieuwsgierig,</a:t>
            </a:r>
            <a:r>
              <a:rPr sz="1200" spc="-3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open,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stellen</a:t>
            </a:r>
            <a:r>
              <a:rPr sz="1200" spc="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kritische</a:t>
            </a:r>
            <a:r>
              <a:rPr sz="1200" spc="-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vragen</a:t>
            </a:r>
            <a:r>
              <a:rPr sz="1200" spc="-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en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stellen vanzelfsprekendheden</a:t>
            </a:r>
            <a:r>
              <a:rPr sz="1200" spc="3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ter</a:t>
            </a:r>
            <a:r>
              <a:rPr sz="1200" spc="-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discussie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(Bruggink</a:t>
            </a:r>
            <a:r>
              <a:rPr sz="1200" spc="-5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&amp;</a:t>
            </a:r>
            <a:r>
              <a:rPr sz="1200" spc="-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Harinck</a:t>
            </a:r>
            <a:r>
              <a:rPr sz="1200" spc="-4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2012).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Bruggink</a:t>
            </a:r>
            <a:r>
              <a:rPr sz="1200" spc="-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en</a:t>
            </a:r>
            <a:r>
              <a:rPr sz="1200" spc="-3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Harinck</a:t>
            </a:r>
            <a:r>
              <a:rPr sz="1200" spc="-4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onderscheiden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negen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 kenmerken</a:t>
            </a:r>
            <a:r>
              <a:rPr sz="1200" spc="-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van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een 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onderzoekende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houding</a:t>
            </a:r>
            <a:r>
              <a:rPr sz="1200" spc="-6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(zie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figuur).</a:t>
            </a:r>
            <a:r>
              <a:rPr sz="1200" spc="-4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Van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der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Steen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&amp;</a:t>
            </a:r>
            <a:r>
              <a:rPr sz="1200" spc="-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Peters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(2017)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geven</a:t>
            </a:r>
            <a:r>
              <a:rPr sz="1200" spc="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voorbeelden</a:t>
            </a:r>
            <a:r>
              <a:rPr sz="1200" spc="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waarop</a:t>
            </a:r>
            <a:r>
              <a:rPr sz="1200" spc="2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een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organisatie</a:t>
            </a:r>
            <a:r>
              <a:rPr sz="1200" spc="-4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(of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begeleider)</a:t>
            </a:r>
            <a:r>
              <a:rPr sz="1200" spc="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de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onderzoekende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houding</a:t>
            </a:r>
            <a:r>
              <a:rPr sz="1200" spc="-7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kan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stimuleren.</a:t>
            </a:r>
            <a:endParaRPr sz="12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6254" y="3019425"/>
            <a:ext cx="3934967" cy="3212592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83738" y="741121"/>
            <a:ext cx="472313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30605">
              <a:lnSpc>
                <a:spcPct val="100000"/>
              </a:lnSpc>
              <a:spcBef>
                <a:spcPts val="100"/>
              </a:spcBef>
            </a:pPr>
            <a:r>
              <a:rPr dirty="0"/>
              <a:t>-</a:t>
            </a:r>
            <a:r>
              <a:rPr spc="-10" dirty="0"/>
              <a:t> </a:t>
            </a:r>
            <a:r>
              <a:rPr lang="nl-NL" spc="-10" dirty="0"/>
              <a:t>O</a:t>
            </a:r>
            <a:r>
              <a:rPr dirty="0" err="1"/>
              <a:t>nderzoekend</a:t>
            </a:r>
            <a:r>
              <a:rPr spc="-50" dirty="0"/>
              <a:t> </a:t>
            </a:r>
            <a:r>
              <a:rPr dirty="0"/>
              <a:t>handelen</a:t>
            </a:r>
            <a:r>
              <a:rPr spc="-40" dirty="0"/>
              <a:t> </a:t>
            </a:r>
            <a:r>
              <a:rPr spc="-50" dirty="0"/>
              <a:t>-</a:t>
            </a: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60720" y="2474976"/>
            <a:ext cx="3706367" cy="389534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95019" y="1183879"/>
            <a:ext cx="8803005" cy="7923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100"/>
              </a:spcBef>
            </a:pP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De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onderzoekende houding</a:t>
            </a:r>
            <a:r>
              <a:rPr sz="1200" spc="-6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is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een</a:t>
            </a:r>
            <a:r>
              <a:rPr sz="1200" spc="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voorwaarde</a:t>
            </a:r>
            <a:r>
              <a:rPr sz="1200" spc="-5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voor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onderzoekend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handelen:</a:t>
            </a:r>
            <a:r>
              <a:rPr sz="1200" spc="-3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het</a:t>
            </a:r>
            <a:r>
              <a:rPr sz="1200" spc="-6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beantwoorden</a:t>
            </a:r>
            <a:r>
              <a:rPr sz="1200" spc="-4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van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dagelijkse</a:t>
            </a:r>
            <a:r>
              <a:rPr sz="1200" spc="-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praktijkvragen door</a:t>
            </a:r>
            <a:r>
              <a:rPr sz="1200" spc="-5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het</a:t>
            </a:r>
            <a:r>
              <a:rPr sz="1200" spc="-3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systematisch</a:t>
            </a:r>
            <a:r>
              <a:rPr sz="1200" spc="-4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gebruiken</a:t>
            </a:r>
            <a:r>
              <a:rPr sz="1200" spc="-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van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gegevens</a:t>
            </a:r>
            <a:r>
              <a:rPr sz="1200" spc="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 err="1">
                <a:solidFill>
                  <a:srgbClr val="B82C1F"/>
                </a:solidFill>
                <a:latin typeface="Roboto"/>
                <a:cs typeface="Roboto"/>
              </a:rPr>
              <a:t>uit</a:t>
            </a:r>
            <a:r>
              <a:rPr sz="1200" spc="-6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lang="nl-NL" sz="1200" spc="-60" dirty="0">
                <a:solidFill>
                  <a:srgbClr val="B82C1F"/>
                </a:solidFill>
                <a:latin typeface="Roboto"/>
                <a:cs typeface="Roboto"/>
              </a:rPr>
              <a:t>de</a:t>
            </a:r>
            <a:r>
              <a:rPr sz="1200" spc="-6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praktijk</a:t>
            </a:r>
            <a:r>
              <a:rPr sz="1200" spc="-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(Van</a:t>
            </a:r>
            <a:r>
              <a:rPr sz="1200" spc="-4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der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Steen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&amp;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Peters,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2014).</a:t>
            </a:r>
            <a:r>
              <a:rPr sz="1200" spc="-3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Onderstaande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figuren</a:t>
            </a:r>
            <a:r>
              <a:rPr sz="1200" spc="-4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(Van</a:t>
            </a:r>
            <a:r>
              <a:rPr sz="1200" spc="-4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der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Steen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&amp;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Peters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(2014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en</a:t>
            </a:r>
            <a:r>
              <a:rPr sz="1200" spc="-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2017)</a:t>
            </a:r>
            <a:r>
              <a:rPr sz="1200" spc="-4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beschrijven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enerzijds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voorbeelden</a:t>
            </a:r>
            <a:r>
              <a:rPr sz="1200" spc="-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van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onderzoekend</a:t>
            </a:r>
            <a:r>
              <a:rPr sz="1200" spc="-3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handelen</a:t>
            </a:r>
            <a:r>
              <a:rPr sz="1200" spc="-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en</a:t>
            </a:r>
            <a:r>
              <a:rPr sz="1200" spc="-4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anderzijds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voorbeelden/wijzen</a:t>
            </a:r>
            <a:r>
              <a:rPr sz="1200" spc="-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waarop</a:t>
            </a:r>
            <a:r>
              <a:rPr sz="1200" spc="-4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een</a:t>
            </a:r>
            <a:r>
              <a:rPr sz="1200" spc="-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organisatie</a:t>
            </a:r>
            <a:r>
              <a:rPr sz="1200" spc="-6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(of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begeleider)</a:t>
            </a:r>
            <a:r>
              <a:rPr sz="1200" spc="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het</a:t>
            </a:r>
            <a:r>
              <a:rPr sz="1200" spc="-3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onderzoekend</a:t>
            </a:r>
            <a:r>
              <a:rPr sz="12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dirty="0">
                <a:solidFill>
                  <a:srgbClr val="B82C1F"/>
                </a:solidFill>
                <a:latin typeface="Roboto"/>
                <a:cs typeface="Roboto"/>
              </a:rPr>
              <a:t>handelen</a:t>
            </a:r>
            <a:r>
              <a:rPr sz="1200" spc="-4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1200" spc="-25" dirty="0">
                <a:solidFill>
                  <a:srgbClr val="B82C1F"/>
                </a:solidFill>
                <a:latin typeface="Roboto"/>
                <a:cs typeface="Roboto"/>
              </a:rPr>
              <a:t>kan </a:t>
            </a:r>
            <a:r>
              <a:rPr sz="1200" spc="-10" dirty="0">
                <a:solidFill>
                  <a:srgbClr val="B82C1F"/>
                </a:solidFill>
                <a:latin typeface="Roboto"/>
                <a:cs typeface="Roboto"/>
              </a:rPr>
              <a:t>stimuleren.</a:t>
            </a:r>
            <a:endParaRPr sz="12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502" rIns="0" bIns="0" rtlCol="0">
            <a:spAutoFit/>
          </a:bodyPr>
          <a:lstStyle/>
          <a:p>
            <a:pPr marL="1058545">
              <a:lnSpc>
                <a:spcPct val="100000"/>
              </a:lnSpc>
              <a:spcBef>
                <a:spcPts val="100"/>
              </a:spcBef>
            </a:pPr>
            <a:r>
              <a:rPr dirty="0"/>
              <a:t>-</a:t>
            </a:r>
            <a:r>
              <a:rPr spc="-5" dirty="0"/>
              <a:t> </a:t>
            </a:r>
            <a:r>
              <a:rPr dirty="0"/>
              <a:t>Onderzoek</a:t>
            </a:r>
            <a:r>
              <a:rPr spc="-3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dirty="0"/>
              <a:t>school</a:t>
            </a:r>
            <a:r>
              <a:rPr spc="-15" dirty="0"/>
              <a:t> </a:t>
            </a:r>
            <a:r>
              <a:rPr spc="-50" dirty="0"/>
              <a:t>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5299" y="6225778"/>
            <a:ext cx="7779384" cy="3175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Bron:</a:t>
            </a:r>
            <a:r>
              <a:rPr sz="900" spc="-5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van</a:t>
            </a:r>
            <a:r>
              <a:rPr sz="900" spc="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der</a:t>
            </a:r>
            <a:r>
              <a:rPr sz="900" spc="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Steen,</a:t>
            </a:r>
            <a:r>
              <a:rPr sz="900" spc="-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J.</a:t>
            </a:r>
            <a:r>
              <a:rPr sz="900" spc="1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&amp;</a:t>
            </a:r>
            <a:r>
              <a:rPr sz="900" spc="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Oolbekkink,</a:t>
            </a:r>
            <a:r>
              <a:rPr sz="900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H.</a:t>
            </a:r>
            <a:r>
              <a:rPr sz="900" spc="-2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(2017).</a:t>
            </a:r>
            <a:r>
              <a:rPr sz="900" spc="1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50" i="1" spc="-10" dirty="0">
                <a:solidFill>
                  <a:srgbClr val="B82C1F"/>
                </a:solidFill>
                <a:latin typeface="Roboto"/>
                <a:cs typeface="Roboto"/>
              </a:rPr>
              <a:t>Samen</a:t>
            </a:r>
            <a:r>
              <a:rPr sz="950" i="1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50" i="1" spc="-10" dirty="0">
                <a:solidFill>
                  <a:srgbClr val="B82C1F"/>
                </a:solidFill>
                <a:latin typeface="Roboto"/>
                <a:cs typeface="Roboto"/>
              </a:rPr>
              <a:t>onderzoek</a:t>
            </a:r>
            <a:r>
              <a:rPr sz="950" i="1" spc="-8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50" i="1" spc="-20" dirty="0">
                <a:solidFill>
                  <a:srgbClr val="B82C1F"/>
                </a:solidFill>
                <a:latin typeface="Roboto"/>
                <a:cs typeface="Roboto"/>
              </a:rPr>
              <a:t>begeleiden</a:t>
            </a:r>
            <a:r>
              <a:rPr sz="950" i="1" spc="-3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50" i="1" dirty="0">
                <a:solidFill>
                  <a:srgbClr val="B82C1F"/>
                </a:solidFill>
                <a:latin typeface="Roboto"/>
                <a:cs typeface="Roboto"/>
              </a:rPr>
              <a:t>in</a:t>
            </a:r>
            <a:r>
              <a:rPr sz="950" i="1" spc="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50" i="1" dirty="0">
                <a:solidFill>
                  <a:srgbClr val="B82C1F"/>
                </a:solidFill>
                <a:latin typeface="Roboto"/>
                <a:cs typeface="Roboto"/>
              </a:rPr>
              <a:t>de</a:t>
            </a:r>
            <a:r>
              <a:rPr sz="950" i="1" spc="-10" dirty="0">
                <a:solidFill>
                  <a:srgbClr val="B82C1F"/>
                </a:solidFill>
                <a:latin typeface="Roboto"/>
                <a:cs typeface="Roboto"/>
              </a:rPr>
              <a:t> AOS.</a:t>
            </a:r>
            <a:r>
              <a:rPr sz="950" i="1" spc="-2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50" i="1" spc="-20" dirty="0">
                <a:solidFill>
                  <a:srgbClr val="B82C1F"/>
                </a:solidFill>
                <a:latin typeface="Roboto"/>
                <a:cs typeface="Roboto"/>
              </a:rPr>
              <a:t>Kwaliteitsreeks</a:t>
            </a:r>
            <a:r>
              <a:rPr sz="950" i="1" spc="-9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50" i="1" spc="-20" dirty="0">
                <a:solidFill>
                  <a:srgbClr val="B82C1F"/>
                </a:solidFill>
                <a:latin typeface="Roboto"/>
                <a:cs typeface="Roboto"/>
              </a:rPr>
              <a:t>opleidingsscholen</a:t>
            </a:r>
            <a:r>
              <a:rPr sz="900" spc="-20" dirty="0">
                <a:solidFill>
                  <a:srgbClr val="B82C1F"/>
                </a:solidFill>
                <a:latin typeface="Roboto"/>
                <a:cs typeface="Roboto"/>
              </a:rPr>
              <a:t>.</a:t>
            </a:r>
            <a:r>
              <a:rPr sz="900" spc="-7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Steunpunt </a:t>
            </a:r>
            <a:r>
              <a:rPr sz="900" spc="-10" dirty="0">
                <a:solidFill>
                  <a:srgbClr val="B82C1F"/>
                </a:solidFill>
                <a:latin typeface="Roboto"/>
                <a:cs typeface="Roboto"/>
              </a:rPr>
              <a:t>opleidingsscholen,</a:t>
            </a:r>
            <a:endParaRPr sz="9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900" spc="-20" dirty="0">
                <a:solidFill>
                  <a:srgbClr val="B82C1F"/>
                </a:solidFill>
                <a:latin typeface="Roboto"/>
                <a:cs typeface="Roboto"/>
              </a:rPr>
              <a:t>VO-</a:t>
            </a: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raad</a:t>
            </a:r>
            <a:r>
              <a:rPr sz="900" spc="-5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B82C1F"/>
                </a:solidFill>
                <a:latin typeface="Roboto"/>
                <a:cs typeface="Roboto"/>
              </a:rPr>
              <a:t>en</a:t>
            </a:r>
            <a:r>
              <a:rPr sz="900" spc="40" dirty="0">
                <a:solidFill>
                  <a:srgbClr val="B82C1F"/>
                </a:solidFill>
                <a:latin typeface="Roboto"/>
                <a:cs typeface="Roboto"/>
              </a:rPr>
              <a:t> </a:t>
            </a:r>
            <a:r>
              <a:rPr sz="900" spc="-10" dirty="0">
                <a:solidFill>
                  <a:srgbClr val="B82C1F"/>
                </a:solidFill>
                <a:latin typeface="Roboto"/>
                <a:cs typeface="Roboto"/>
              </a:rPr>
              <a:t>PO-</a:t>
            </a:r>
            <a:r>
              <a:rPr sz="900" spc="-20" dirty="0">
                <a:solidFill>
                  <a:srgbClr val="B82C1F"/>
                </a:solidFill>
                <a:latin typeface="Roboto"/>
                <a:cs typeface="Roboto"/>
              </a:rPr>
              <a:t>raad.</a:t>
            </a:r>
            <a:endParaRPr sz="900">
              <a:latin typeface="Roboto"/>
              <a:cs typeface="Roboto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1352" y="1176528"/>
            <a:ext cx="8869680" cy="49834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A6D82DCBBC35458DEB46500EFA8A15" ma:contentTypeVersion="18" ma:contentTypeDescription="Create a new document." ma:contentTypeScope="" ma:versionID="d702b9be1540c6c9df25ceb20be8aa37">
  <xsd:schema xmlns:xsd="http://www.w3.org/2001/XMLSchema" xmlns:xs="http://www.w3.org/2001/XMLSchema" xmlns:p="http://schemas.microsoft.com/office/2006/metadata/properties" xmlns:ns2="abf7e546-0523-4d23-ba04-b3b64cc28b69" xmlns:ns3="8714486b-86e5-49d8-9dae-95bcbe20b95b" targetNamespace="http://schemas.microsoft.com/office/2006/metadata/properties" ma:root="true" ma:fieldsID="3bcffc4d27450e3fa659607dcb09776a" ns2:_="" ns3:_="">
    <xsd:import namespace="abf7e546-0523-4d23-ba04-b3b64cc28b69"/>
    <xsd:import namespace="8714486b-86e5-49d8-9dae-95bcbe20b95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7e546-0523-4d23-ba04-b3b64cc28b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cd3421-6b6d-41fd-bc7d-bfacbb824f4a}" ma:internalName="TaxCatchAll" ma:showField="CatchAllData" ma:web="abf7e546-0523-4d23-ba04-b3b64cc28b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14486b-86e5-49d8-9dae-95bcbe20b9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6aa0a0a-ab1b-4084-9454-0fab047259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E39B1D-1C43-4462-BC3C-E0EC46F4BFCA}"/>
</file>

<file path=customXml/itemProps2.xml><?xml version="1.0" encoding="utf-8"?>
<ds:datastoreItem xmlns:ds="http://schemas.openxmlformats.org/officeDocument/2006/customXml" ds:itemID="{5F159F1F-1500-4114-B4AE-A5F33972D96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203</Words>
  <Application>Microsoft Macintosh PowerPoint</Application>
  <PresentationFormat>Aangepast</PresentationFormat>
  <Paragraphs>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Calibri</vt:lpstr>
      <vt:lpstr>Roboto</vt:lpstr>
      <vt:lpstr>Office Theme</vt:lpstr>
      <vt:lpstr>- Kenmerken van een onderzoekende houding -</vt:lpstr>
      <vt:lpstr>- Onderzoekend handelen -</vt:lpstr>
      <vt:lpstr>- Onderzoek in de school 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Reijnierse,  C.</dc:creator>
  <cp:lastModifiedBy>Myrte Legemaate</cp:lastModifiedBy>
  <cp:revision>1</cp:revision>
  <dcterms:created xsi:type="dcterms:W3CDTF">2024-10-09T10:10:30Z</dcterms:created>
  <dcterms:modified xsi:type="dcterms:W3CDTF">2024-10-12T10:23:11Z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2020-08-31T00:00:00Z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2024-10-09T00:00:00Z</vt:filetime>
  </property>
  <property fmtid="{D5CDD505-2E9C-101B-9397-08002B2CF9AE}" pid="5" name="Producer">
    <vt:lpwstr>Microsoft® PowerPoint® for Microsoft 365</vt:lpwstr>
  </property>
</Properties>
</file>