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60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2D1F"/>
    <a:srgbClr val="1F8787"/>
    <a:srgbClr val="335497"/>
    <a:srgbClr val="7395D3"/>
    <a:srgbClr val="90ABDC"/>
    <a:srgbClr val="4472C4"/>
    <a:srgbClr val="A47D00"/>
    <a:srgbClr val="FFC000"/>
    <a:srgbClr val="9A470E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27"/>
  </p:normalViewPr>
  <p:slideViewPr>
    <p:cSldViewPr snapToGrid="0">
      <p:cViewPr varScale="1">
        <p:scale>
          <a:sx n="116" d="100"/>
          <a:sy n="116" d="100"/>
        </p:scale>
        <p:origin x="15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te Legemaate" userId="cc5c461d-9453-4bdd-88e4-5d4cd18098d8" providerId="ADAL" clId="{952351F5-F549-9248-B4B1-B3E18B6AABB2}"/>
    <pc:docChg chg="custSel delSld modSld">
      <pc:chgData name="Myrte Legemaate" userId="cc5c461d-9453-4bdd-88e4-5d4cd18098d8" providerId="ADAL" clId="{952351F5-F549-9248-B4B1-B3E18B6AABB2}" dt="2024-10-12T10:32:27.299" v="58" actId="20577"/>
      <pc:docMkLst>
        <pc:docMk/>
      </pc:docMkLst>
      <pc:sldChg chg="delSp modSp mod">
        <pc:chgData name="Myrte Legemaate" userId="cc5c461d-9453-4bdd-88e4-5d4cd18098d8" providerId="ADAL" clId="{952351F5-F549-9248-B4B1-B3E18B6AABB2}" dt="2024-10-12T10:32:10.283" v="56" actId="14100"/>
        <pc:sldMkLst>
          <pc:docMk/>
          <pc:sldMk cId="4153122643" sldId="258"/>
        </pc:sldMkLst>
        <pc:spChg chg="mod">
          <ac:chgData name="Myrte Legemaate" userId="cc5c461d-9453-4bdd-88e4-5d4cd18098d8" providerId="ADAL" clId="{952351F5-F549-9248-B4B1-B3E18B6AABB2}" dt="2024-10-12T10:32:10.283" v="56" actId="14100"/>
          <ac:spMkLst>
            <pc:docMk/>
            <pc:sldMk cId="4153122643" sldId="258"/>
            <ac:spMk id="13" creationId="{1C93B861-4508-46CF-A804-80F743C021ED}"/>
          </ac:spMkLst>
        </pc:spChg>
        <pc:spChg chg="mod">
          <ac:chgData name="Myrte Legemaate" userId="cc5c461d-9453-4bdd-88e4-5d4cd18098d8" providerId="ADAL" clId="{952351F5-F549-9248-B4B1-B3E18B6AABB2}" dt="2024-10-12T10:30:52.410" v="22" actId="1076"/>
          <ac:spMkLst>
            <pc:docMk/>
            <pc:sldMk cId="4153122643" sldId="258"/>
            <ac:spMk id="17" creationId="{86A38D39-EEC1-4F8B-B235-0E8E1F915FE9}"/>
          </ac:spMkLst>
        </pc:spChg>
        <pc:spChg chg="mod">
          <ac:chgData name="Myrte Legemaate" userId="cc5c461d-9453-4bdd-88e4-5d4cd18098d8" providerId="ADAL" clId="{952351F5-F549-9248-B4B1-B3E18B6AABB2}" dt="2024-10-12T10:31:37.980" v="44" actId="114"/>
          <ac:spMkLst>
            <pc:docMk/>
            <pc:sldMk cId="4153122643" sldId="258"/>
            <ac:spMk id="18" creationId="{612EAD9D-5AF0-4E3E-89EF-A73E18137622}"/>
          </ac:spMkLst>
        </pc:spChg>
        <pc:spChg chg="del mod">
          <ac:chgData name="Myrte Legemaate" userId="cc5c461d-9453-4bdd-88e4-5d4cd18098d8" providerId="ADAL" clId="{952351F5-F549-9248-B4B1-B3E18B6AABB2}" dt="2024-10-12T10:32:03.726" v="54" actId="478"/>
          <ac:spMkLst>
            <pc:docMk/>
            <pc:sldMk cId="4153122643" sldId="258"/>
            <ac:spMk id="19" creationId="{3D49DF71-B940-4EFC-917A-15EB238282D1}"/>
          </ac:spMkLst>
        </pc:spChg>
        <pc:spChg chg="mod">
          <ac:chgData name="Myrte Legemaate" userId="cc5c461d-9453-4bdd-88e4-5d4cd18098d8" providerId="ADAL" clId="{952351F5-F549-9248-B4B1-B3E18B6AABB2}" dt="2024-10-12T10:30:39.790" v="19" actId="1076"/>
          <ac:spMkLst>
            <pc:docMk/>
            <pc:sldMk cId="4153122643" sldId="258"/>
            <ac:spMk id="20" creationId="{75672724-4971-4145-8C60-3AABE81EE2F8}"/>
          </ac:spMkLst>
        </pc:spChg>
      </pc:sldChg>
      <pc:sldChg chg="del">
        <pc:chgData name="Myrte Legemaate" userId="cc5c461d-9453-4bdd-88e4-5d4cd18098d8" providerId="ADAL" clId="{952351F5-F549-9248-B4B1-B3E18B6AABB2}" dt="2024-10-12T10:29:52.069" v="0" actId="2696"/>
        <pc:sldMkLst>
          <pc:docMk/>
          <pc:sldMk cId="154830530" sldId="259"/>
        </pc:sldMkLst>
      </pc:sldChg>
      <pc:sldChg chg="modSp mod">
        <pc:chgData name="Myrte Legemaate" userId="cc5c461d-9453-4bdd-88e4-5d4cd18098d8" providerId="ADAL" clId="{952351F5-F549-9248-B4B1-B3E18B6AABB2}" dt="2024-10-12T10:32:27.299" v="58" actId="20577"/>
        <pc:sldMkLst>
          <pc:docMk/>
          <pc:sldMk cId="890803465" sldId="260"/>
        </pc:sldMkLst>
        <pc:spChg chg="mod">
          <ac:chgData name="Myrte Legemaate" userId="cc5c461d-9453-4bdd-88e4-5d4cd18098d8" providerId="ADAL" clId="{952351F5-F549-9248-B4B1-B3E18B6AABB2}" dt="2024-10-12T10:32:27.299" v="58" actId="20577"/>
          <ac:spMkLst>
            <pc:docMk/>
            <pc:sldMk cId="890803465" sldId="260"/>
            <ac:spMk id="22" creationId="{72B6F4A1-C70E-45AA-96A8-5DDA47A4DDC7}"/>
          </ac:spMkLst>
        </pc:spChg>
      </pc:sldChg>
      <pc:sldChg chg="del">
        <pc:chgData name="Myrte Legemaate" userId="cc5c461d-9453-4bdd-88e4-5d4cd18098d8" providerId="ADAL" clId="{952351F5-F549-9248-B4B1-B3E18B6AABB2}" dt="2024-10-12T10:29:53.199" v="1" actId="2696"/>
        <pc:sldMkLst>
          <pc:docMk/>
          <pc:sldMk cId="4193349518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339422"/>
            <a:ext cx="9221689" cy="1461188"/>
          </a:xfrm>
        </p:spPr>
        <p:txBody>
          <a:bodyPr/>
          <a:lstStyle>
            <a:lvl1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4ADF563C-B6E6-4828-8D66-9C798EC6CACE}" type="datetimeFigureOut">
              <a:rPr lang="nl-NL" smtClean="0"/>
              <a:t>12-10-2024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F02E616D-4266-4A69-BD48-A7A51B52F7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73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4ADF563C-B6E6-4828-8D66-9C798EC6CACE}" type="datetimeFigureOut">
              <a:rPr lang="nl-NL" smtClean="0"/>
              <a:t>12-10-2024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F02E616D-4266-4A69-BD48-A7A51B52F7FD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38EA5A3-EC02-49B3-A860-E513A7A3C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"/>
            <a:ext cx="10691813" cy="75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9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287382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7DAFAD61-119C-4D84-8415-0D815BB277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"/>
            <a:ext cx="10691813" cy="75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1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rgbClr val="B82D1F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rgbClr val="B82D1F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rgbClr val="B82D1F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rgbClr val="B82D1F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rgbClr val="B82D1F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rgbClr val="B82D1F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url=https%3A%2F%2Ftallsay.com%2Fpage%2F4294978701%2Foptische-illusies-gezichtsbedrog-deel-1&amp;psig=AOvVaw1xo2-g7iJzCXwuERZeHBPD&amp;ust=1586600196865000&amp;source=images&amp;cd=vfe&amp;ved=0CAIQjRxqFwoTCPDd0LzQ3egCFQAAAAAdAAAAABA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F5BD7D-ADC9-429F-9C32-1D5242BF7B8F}"/>
              </a:ext>
            </a:extLst>
          </p:cNvPr>
          <p:cNvSpPr txBox="1"/>
          <p:nvPr/>
        </p:nvSpPr>
        <p:spPr>
          <a:xfrm>
            <a:off x="1093395" y="654257"/>
            <a:ext cx="8505021" cy="608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Brillen op beoordelen -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“Ik zie, ik zie wat jij niet ziet…”</a:t>
            </a:r>
          </a:p>
        </p:txBody>
      </p:sp>
      <p:pic>
        <p:nvPicPr>
          <p:cNvPr id="12" name="Afbeelding 16" descr="Optische illusies / gezichtsbedrog deel 1 - Tallsay.com">
            <a:hlinkClick r:id="rId2" tgtFrame="&quot;_blank&quot;"/>
            <a:extLst>
              <a:ext uri="{FF2B5EF4-FFF2-40B4-BE49-F238E27FC236}">
                <a16:creationId xmlns:a16="http://schemas.microsoft.com/office/drawing/2014/main" id="{5EBEE849-C6DA-404F-A10C-34180A71A5F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000" y="1021042"/>
            <a:ext cx="1905000" cy="264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8">
            <a:extLst>
              <a:ext uri="{FF2B5EF4-FFF2-40B4-BE49-F238E27FC236}">
                <a16:creationId xmlns:a16="http://schemas.microsoft.com/office/drawing/2014/main" id="{1C93B861-4508-46CF-A804-80F743C021ED}"/>
              </a:ext>
            </a:extLst>
          </p:cNvPr>
          <p:cNvSpPr txBox="1"/>
          <p:nvPr/>
        </p:nvSpPr>
        <p:spPr>
          <a:xfrm>
            <a:off x="783810" y="1489096"/>
            <a:ext cx="7454211" cy="81342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11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Ken je de afbeelding hier rechts? Zie je een oude dame of een jonge vrouw?</a:t>
            </a:r>
          </a:p>
          <a:p>
            <a:pPr>
              <a:lnSpc>
                <a:spcPct val="107000"/>
              </a:lnSpc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De verschillende mogelijkheden die je kunt zien in deze afbeelding, die zijn er ook als het gaat om de beoordeling van </a:t>
            </a:r>
            <a:b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werkplekleren. Met dat verschil, in die afbeelding zijn er twee mogelijkheden, maar als het gaat om het beoordelen van het werkplekleren, dan zijn de mogelijkheden voor verschillende beelden ontelbaar.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7" name="Tekstvak 19">
            <a:extLst>
              <a:ext uri="{FF2B5EF4-FFF2-40B4-BE49-F238E27FC236}">
                <a16:creationId xmlns:a16="http://schemas.microsoft.com/office/drawing/2014/main" id="{86A38D39-EEC1-4F8B-B235-0E8E1F915FE9}"/>
              </a:ext>
            </a:extLst>
          </p:cNvPr>
          <p:cNvSpPr txBox="1"/>
          <p:nvPr/>
        </p:nvSpPr>
        <p:spPr>
          <a:xfrm>
            <a:off x="783814" y="2410065"/>
            <a:ext cx="7219186" cy="15564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1100" dirty="0"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en tijd lang is gedacht dat we dat probleem van die ontelbare mogelijkheden konden oplossen door een heel strak beoordelingsformulier of rubrics te maken. We kwamen er alleen achter dat: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Hoe helder het ook beschreven stond, dat zelfs dan mensen er toch nog verschillende beelden bij hadden.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Een negatief effect van die beoordelingsformulieren </a:t>
            </a:r>
            <a:r>
              <a:rPr lang="nl-NL" sz="1100" dirty="0"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 dat de criteria niet meer richtinggevend waren, zodat je moeilijker erkenning kunt geven aan net iets afwijkende opties</a:t>
            </a:r>
            <a:r>
              <a:rPr lang="nl-NL" sz="1100" dirty="0"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Alles wordt 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letterlijk genomen en een doel op zich. </a:t>
            </a:r>
            <a:endParaRPr lang="nl-NL" sz="11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Als criteria een doel op zich worden, dan bestaat het risico dat “de bedoeling van de stage” uit het oog wordt verloren, maar de aandacht gaat naar losse elementen.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8" name="Tekstvak 20">
            <a:extLst>
              <a:ext uri="{FF2B5EF4-FFF2-40B4-BE49-F238E27FC236}">
                <a16:creationId xmlns:a16="http://schemas.microsoft.com/office/drawing/2014/main" id="{612EAD9D-5AF0-4E3E-89EF-A73E18137622}"/>
              </a:ext>
            </a:extLst>
          </p:cNvPr>
          <p:cNvSpPr txBox="1"/>
          <p:nvPr/>
        </p:nvSpPr>
        <p:spPr>
          <a:xfrm>
            <a:off x="783810" y="4273614"/>
            <a:ext cx="8814606" cy="226501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1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Conclusie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?</a:t>
            </a:r>
            <a:b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Kwaliteitsborging van beoordelen is niet aan de voorkant dicht te timmeren door een formulier en een procedure. </a:t>
            </a:r>
            <a:r>
              <a:rPr lang="nl-NL" sz="1100" dirty="0"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Beide kunnen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helpen maar dienen altijd aangevuld te worden door een gesprek </a:t>
            </a:r>
            <a:r>
              <a:rPr lang="nl-NL" sz="1100" dirty="0"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tussen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collega’s (school en instituut) én de student over welke beelden je bij de criteria hebt. Dit pleit voor het toepassen van de 5 bouwstenen voor toetsing (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Sluijsmans &amp; Van der Klink, 2017), te weten:</a:t>
            </a:r>
            <a:endParaRPr lang="nl-NL" sz="11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De professie:  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		We hebben een gedeeld beeld van de beroepsbekwaamheid (verwachting van startbekwaam docent).</a:t>
            </a: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Het programma: 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	We hebben een gedeeld beeld over de manier waarop een beslissing over de bekwaamheid tot stand 					komt. </a:t>
            </a: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Beoordelaars: 	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	We hebben afgestemd wie de beslissingen neemt en op welke gronden zij dat doen en kunnen doen (competenties).</a:t>
            </a:r>
            <a:r>
              <a:rPr lang="nl-NL" sz="1100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 </a:t>
            </a:r>
            <a:endParaRPr lang="nl-NL" sz="11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Student: 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		We expliciteren continu de verwachtingen die er over de student zijn en hoe er wordt gezorgd dat hij/zij 					hieraan kan voldoen in dialoog met de student.</a:t>
            </a: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Cultuur: 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		De wijze waarop alle betrokkenen van school en opleiding samen zorgen voor de kwaliteit van het 					beoordelen middels reflectie en continue verbetering.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0" name="Tekstvak 2">
            <a:extLst>
              <a:ext uri="{FF2B5EF4-FFF2-40B4-BE49-F238E27FC236}">
                <a16:creationId xmlns:a16="http://schemas.microsoft.com/office/drawing/2014/main" id="{75672724-4971-4145-8C60-3AABE81EE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8021" y="3668992"/>
            <a:ext cx="1609725" cy="60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9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Bron: Hill (1915)  in</a:t>
            </a:r>
            <a:r>
              <a:rPr lang="nl-NL" sz="9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nl-NL" sz="900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Puck Magazine</a:t>
            </a:r>
            <a:r>
              <a:rPr lang="nl-NL" sz="9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 </a:t>
            </a:r>
            <a:r>
              <a:rPr lang="nl-NL" sz="900" b="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'Mijn vrouw en mijn schoonmoeder'.</a:t>
            </a:r>
            <a:endParaRPr lang="nl-NL" sz="9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12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2B6F4A1-C70E-45AA-96A8-5DDA47A4DDC7}"/>
              </a:ext>
            </a:extLst>
          </p:cNvPr>
          <p:cNvSpPr txBox="1"/>
          <p:nvPr/>
        </p:nvSpPr>
        <p:spPr>
          <a:xfrm>
            <a:off x="1093395" y="702264"/>
            <a:ext cx="8505021" cy="608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18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Voorwaarden kwaliteit van beoordelen –</a:t>
            </a: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met toenemende complexiteit op basis van Sluijsmans &amp; Van </a:t>
            </a:r>
            <a:r>
              <a:rPr lang="nl-NL" sz="120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der Klink </a:t>
            </a: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(2017)</a:t>
            </a:r>
          </a:p>
        </p:txBody>
      </p:sp>
      <p:sp>
        <p:nvSpPr>
          <p:cNvPr id="8" name="Tekstvak 2">
            <a:extLst>
              <a:ext uri="{FF2B5EF4-FFF2-40B4-BE49-F238E27FC236}">
                <a16:creationId xmlns:a16="http://schemas.microsoft.com/office/drawing/2014/main" id="{61D224C3-FE10-4B3F-9889-B013158CA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9" y="1353589"/>
            <a:ext cx="9264400" cy="11897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b="1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Professie</a:t>
            </a:r>
            <a:endParaRPr lang="nl-NL" sz="1100" b="1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342900" lvl="0" indent="-342900" fontAlgn="base">
              <a:spcAft>
                <a:spcPts val="0"/>
              </a:spcAft>
              <a:buFont typeface="+mj-lt"/>
              <a:buAutoNum type="arabicParenR"/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verschillen beelden van (beoordelaars van) de school en de opleiding en waar komen ze overeen?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lvl="0" indent="-342900" fontAlgn="base">
              <a:spcAft>
                <a:spcPts val="0"/>
              </a:spcAft>
              <a:buFont typeface="+mj-lt"/>
              <a:buAutoNum type="arabicParenR"/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Wat zijn de gevolgen als de beelden niet overeenkomen?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lvl="0" indent="-342900" fontAlgn="base">
              <a:spcAft>
                <a:spcPts val="0"/>
              </a:spcAft>
              <a:buFont typeface="+mj-lt"/>
              <a:buAutoNum type="arabicParenR"/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Wat is nodig om een gemeenschappelijke visie te ontwikkelen op beroepsbekwaamheid die kan dienen voor een gezamenlijke wijze van beoordelen?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  <a:endParaRPr lang="nl-NL" sz="11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Tekstvak 2">
            <a:extLst>
              <a:ext uri="{FF2B5EF4-FFF2-40B4-BE49-F238E27FC236}">
                <a16:creationId xmlns:a16="http://schemas.microsoft.com/office/drawing/2014/main" id="{723B55B2-DB5B-4CF8-BBE5-10EB6A30B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" y="2561852"/>
            <a:ext cx="9264401" cy="10749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b="1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Programma</a:t>
            </a:r>
            <a:endParaRPr lang="nl-NL" sz="1100" b="1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65113" indent="-2651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Waar</a:t>
            </a:r>
            <a:r>
              <a:rPr lang="nl-NL" sz="1100" dirty="0"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/</a:t>
            </a: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worden zware beslissingen genomen en is daar voldoende bewijslast voor?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5113" indent="-2651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Komt de beslissing tot stand op basis van een doordachte mix van voldoende opdrachten en prestaties? 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5113" indent="-2651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Is er een samenhangend beoordelingsprogramma waarin ook steeds wordt voorzien in feedback, feedup en feedforward?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fontAlgn="base">
              <a:spcAft>
                <a:spcPts val="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kstvak 2">
            <a:extLst>
              <a:ext uri="{FF2B5EF4-FFF2-40B4-BE49-F238E27FC236}">
                <a16:creationId xmlns:a16="http://schemas.microsoft.com/office/drawing/2014/main" id="{334E4886-605B-4CB1-B53F-500FB35B6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" y="4829852"/>
            <a:ext cx="9264400" cy="951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b="1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Student</a:t>
            </a:r>
            <a:endParaRPr lang="nl-NL" sz="1100" b="1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Wat wordt verwacht van een student in het proces van beoordelen en is er onderscheid tussen verschillende fasen en opleidingen?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wordt een student voorbereid op een actieve rol in de beoordeling?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kan de student een gelijkwaardige partner worden in de beoordeling van zijn eigen leren?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1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Tekstvak 2">
            <a:extLst>
              <a:ext uri="{FF2B5EF4-FFF2-40B4-BE49-F238E27FC236}">
                <a16:creationId xmlns:a16="http://schemas.microsoft.com/office/drawing/2014/main" id="{9E8BEBB7-877D-48A9-85E8-289A2B001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7" y="5781040"/>
            <a:ext cx="9264399" cy="10749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b="1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Cultuur</a:t>
            </a:r>
            <a:endParaRPr lang="nl-NL" sz="1100" b="1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Wie is nu verantwoordelijk voor de kwaliteit van de beoordeling?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kunnen alle beoordelaars samen met een student komen tot een goed onderbouwde beslissing?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ontwikkel je samen een voortdurende professionele afstemming tussen al die beoordelaars van al die verschillende opleidingen en partijen?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5" name="Tekstvak 2">
            <a:extLst>
              <a:ext uri="{FF2B5EF4-FFF2-40B4-BE49-F238E27FC236}">
                <a16:creationId xmlns:a16="http://schemas.microsoft.com/office/drawing/2014/main" id="{46D24960-F0F9-46D7-981E-7AF55E099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" y="3636755"/>
            <a:ext cx="9264400" cy="11930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b="1" i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Beoordelaars</a:t>
            </a:r>
            <a:endParaRPr lang="nl-NL" sz="1100" b="1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Wie moet op welke momenten verantwoordelijk zijn voor de beoordeling en kunnen die een goed onderbouwde beslissing nemen die recht doet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aan de bekwaamheden van de student?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Welke kennis, vaardigheden en houding heeft een beoordelaar nodig om zorgvuldig bekwaamheden van leraren te beoordelen?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kunnen beoordelaars bijdragen aan het leren in school en op de opleiding?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9080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6D82DCBBC35458DEB46500EFA8A15" ma:contentTypeVersion="18" ma:contentTypeDescription="Create a new document." ma:contentTypeScope="" ma:versionID="d702b9be1540c6c9df25ceb20be8aa37">
  <xsd:schema xmlns:xsd="http://www.w3.org/2001/XMLSchema" xmlns:xs="http://www.w3.org/2001/XMLSchema" xmlns:p="http://schemas.microsoft.com/office/2006/metadata/properties" xmlns:ns2="abf7e546-0523-4d23-ba04-b3b64cc28b69" xmlns:ns3="8714486b-86e5-49d8-9dae-95bcbe20b95b" targetNamespace="http://schemas.microsoft.com/office/2006/metadata/properties" ma:root="true" ma:fieldsID="3bcffc4d27450e3fa659607dcb09776a" ns2:_="" ns3:_="">
    <xsd:import namespace="abf7e546-0523-4d23-ba04-b3b64cc28b69"/>
    <xsd:import namespace="8714486b-86e5-49d8-9dae-95bcbe20b9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7e546-0523-4d23-ba04-b3b64cc28b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d3421-6b6d-41fd-bc7d-bfacbb824f4a}" ma:internalName="TaxCatchAll" ma:showField="CatchAllData" ma:web="abf7e546-0523-4d23-ba04-b3b64cc28b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4486b-86e5-49d8-9dae-95bcbe20b9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14486b-86e5-49d8-9dae-95bcbe20b95b">
      <Terms xmlns="http://schemas.microsoft.com/office/infopath/2007/PartnerControls"/>
    </lcf76f155ced4ddcb4097134ff3c332f>
    <TaxCatchAll xmlns="abf7e546-0523-4d23-ba04-b3b64cc28b69" xsi:nil="true"/>
  </documentManagement>
</p:properties>
</file>

<file path=customXml/itemProps1.xml><?xml version="1.0" encoding="utf-8"?>
<ds:datastoreItem xmlns:ds="http://schemas.openxmlformats.org/officeDocument/2006/customXml" ds:itemID="{80629C92-60CF-4C44-89FD-8C4F902CF3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F897DC-7BA7-4FDA-8059-0B68A53A6585}"/>
</file>

<file path=customXml/itemProps3.xml><?xml version="1.0" encoding="utf-8"?>
<ds:datastoreItem xmlns:ds="http://schemas.openxmlformats.org/officeDocument/2006/customXml" ds:itemID="{FD95ACDF-BE95-48EE-BE6A-57FD0F382743}">
  <ds:schemaRefs>
    <ds:schemaRef ds:uri="http://purl.org/dc/dcmitype/"/>
    <ds:schemaRef ds:uri="2c2cb585-57a7-48c0-ae96-4113c54800d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732</Words>
  <Application>Microsoft Macintosh PowerPoint</Application>
  <PresentationFormat>Aangepast</PresentationFormat>
  <Paragraphs>44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Reijnierse,  C.</dc:creator>
  <cp:lastModifiedBy>Myrte Legemaate</cp:lastModifiedBy>
  <cp:revision>13</cp:revision>
  <dcterms:created xsi:type="dcterms:W3CDTF">2020-03-10T14:48:47Z</dcterms:created>
  <dcterms:modified xsi:type="dcterms:W3CDTF">2024-10-12T10:32:29Z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0x01010084C01994631379489957D5CF4EA630F4</vt:lpwstr>
  </property>
</Properties>
</file>