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sldIdLst>
    <p:sldId id="257" r:id="rId5"/>
    <p:sldId id="258" r:id="rId6"/>
    <p:sldId id="259" r:id="rId7"/>
    <p:sldId id="260" r:id="rId8"/>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7D279CAB-93DA-624A-BD8A-557E11AD0424}">
          <p14:sldIdLst>
            <p14:sldId id="257"/>
            <p14:sldId id="258"/>
            <p14:sldId id="259"/>
          </p14:sldIdLst>
        </p14:section>
        <p14:section name="Naamloze sectie" id="{721F44B2-B6AE-484E-98A0-A89D8EE3CAFB}">
          <p14:sldIdLst>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2D1F"/>
    <a:srgbClr val="F1B3AD"/>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6E3FD2-157D-D54B-B72F-D8C24898A473}" v="634" dt="2024-10-16T10:27:21.563"/>
    <p1510:client id="{796B25E3-5E59-0617-E653-C58790AA36AD}" v="166" dt="2024-10-16T09:41:42.609"/>
    <p1510:client id="{EF1397CA-9D09-5F25-BA95-2CDEC36E16F0}" v="87" dt="2024-10-15T13:56:44.0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87"/>
    <p:restoredTop sz="94719"/>
  </p:normalViewPr>
  <p:slideViewPr>
    <p:cSldViewPr snapToGrid="0">
      <p:cViewPr>
        <p:scale>
          <a:sx n="110" d="100"/>
          <a:sy n="110" d="100"/>
        </p:scale>
        <p:origin x="1008"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oes Janssen" userId="S::marloes.janssen_han.nl#ext#@samenveranderingcreeren.onmicrosoft.com::b1809da9-f93c-4a84-b3db-fbf295d2d3e5" providerId="AD" clId="Web-{796B25E3-5E59-0617-E653-C58790AA36AD}"/>
    <pc:docChg chg="modSld">
      <pc:chgData name="Marloes Janssen" userId="S::marloes.janssen_han.nl#ext#@samenveranderingcreeren.onmicrosoft.com::b1809da9-f93c-4a84-b3db-fbf295d2d3e5" providerId="AD" clId="Web-{796B25E3-5E59-0617-E653-C58790AA36AD}" dt="2024-10-16T09:41:42.609" v="142" actId="20577"/>
      <pc:docMkLst>
        <pc:docMk/>
      </pc:docMkLst>
      <pc:sldChg chg="modSp">
        <pc:chgData name="Marloes Janssen" userId="S::marloes.janssen_han.nl#ext#@samenveranderingcreeren.onmicrosoft.com::b1809da9-f93c-4a84-b3db-fbf295d2d3e5" providerId="AD" clId="Web-{796B25E3-5E59-0617-E653-C58790AA36AD}" dt="2024-10-16T09:37:08.098" v="52" actId="20577"/>
        <pc:sldMkLst>
          <pc:docMk/>
          <pc:sldMk cId="1830361492" sldId="257"/>
        </pc:sldMkLst>
        <pc:spChg chg="mod">
          <ac:chgData name="Marloes Janssen" userId="S::marloes.janssen_han.nl#ext#@samenveranderingcreeren.onmicrosoft.com::b1809da9-f93c-4a84-b3db-fbf295d2d3e5" providerId="AD" clId="Web-{796B25E3-5E59-0617-E653-C58790AA36AD}" dt="2024-10-16T09:37:08.098" v="52" actId="20577"/>
          <ac:spMkLst>
            <pc:docMk/>
            <pc:sldMk cId="1830361492" sldId="257"/>
            <ac:spMk id="6" creationId="{8A0CE7B3-1813-E861-000B-FAABDE485D9A}"/>
          </ac:spMkLst>
        </pc:spChg>
        <pc:spChg chg="mod">
          <ac:chgData name="Marloes Janssen" userId="S::marloes.janssen_han.nl#ext#@samenveranderingcreeren.onmicrosoft.com::b1809da9-f93c-4a84-b3db-fbf295d2d3e5" providerId="AD" clId="Web-{796B25E3-5E59-0617-E653-C58790AA36AD}" dt="2024-10-16T09:31:53.884" v="8" actId="20577"/>
          <ac:spMkLst>
            <pc:docMk/>
            <pc:sldMk cId="1830361492" sldId="257"/>
            <ac:spMk id="16" creationId="{3CF500DB-ECBB-4A8C-A3BF-4A38C060CD67}"/>
          </ac:spMkLst>
        </pc:spChg>
        <pc:graphicFrameChg chg="mod modGraphic">
          <ac:chgData name="Marloes Janssen" userId="S::marloes.janssen_han.nl#ext#@samenveranderingcreeren.onmicrosoft.com::b1809da9-f93c-4a84-b3db-fbf295d2d3e5" providerId="AD" clId="Web-{796B25E3-5E59-0617-E653-C58790AA36AD}" dt="2024-10-16T09:33:45.669" v="20"/>
          <ac:graphicFrameMkLst>
            <pc:docMk/>
            <pc:sldMk cId="1830361492" sldId="257"/>
            <ac:graphicFrameMk id="5" creationId="{CAD3F97B-E803-6581-2404-8B5DFD80E735}"/>
          </ac:graphicFrameMkLst>
        </pc:graphicFrameChg>
      </pc:sldChg>
      <pc:sldChg chg="modSp">
        <pc:chgData name="Marloes Janssen" userId="S::marloes.janssen_han.nl#ext#@samenveranderingcreeren.onmicrosoft.com::b1809da9-f93c-4a84-b3db-fbf295d2d3e5" providerId="AD" clId="Web-{796B25E3-5E59-0617-E653-C58790AA36AD}" dt="2024-10-16T09:41:42.609" v="142" actId="20577"/>
        <pc:sldMkLst>
          <pc:docMk/>
          <pc:sldMk cId="560468498" sldId="258"/>
        </pc:sldMkLst>
        <pc:spChg chg="mod">
          <ac:chgData name="Marloes Janssen" userId="S::marloes.janssen_han.nl#ext#@samenveranderingcreeren.onmicrosoft.com::b1809da9-f93c-4a84-b3db-fbf295d2d3e5" providerId="AD" clId="Web-{796B25E3-5E59-0617-E653-C58790AA36AD}" dt="2024-10-16T09:39:48.182" v="110" actId="20577"/>
          <ac:spMkLst>
            <pc:docMk/>
            <pc:sldMk cId="560468498" sldId="258"/>
            <ac:spMk id="2" creationId="{3E48F08D-D83E-839C-5335-F71FE40D705F}"/>
          </ac:spMkLst>
        </pc:spChg>
        <pc:spChg chg="mod">
          <ac:chgData name="Marloes Janssen" userId="S::marloes.janssen_han.nl#ext#@samenveranderingcreeren.onmicrosoft.com::b1809da9-f93c-4a84-b3db-fbf295d2d3e5" providerId="AD" clId="Web-{796B25E3-5E59-0617-E653-C58790AA36AD}" dt="2024-10-16T09:41:03.498" v="133" actId="20577"/>
          <ac:spMkLst>
            <pc:docMk/>
            <pc:sldMk cId="560468498" sldId="258"/>
            <ac:spMk id="5" creationId="{6319AF05-DCA3-6839-DF72-C20567BAD9C3}"/>
          </ac:spMkLst>
        </pc:spChg>
        <pc:spChg chg="mod">
          <ac:chgData name="Marloes Janssen" userId="S::marloes.janssen_han.nl#ext#@samenveranderingcreeren.onmicrosoft.com::b1809da9-f93c-4a84-b3db-fbf295d2d3e5" providerId="AD" clId="Web-{796B25E3-5E59-0617-E653-C58790AA36AD}" dt="2024-10-16T09:41:42.609" v="142" actId="20577"/>
          <ac:spMkLst>
            <pc:docMk/>
            <pc:sldMk cId="560468498" sldId="258"/>
            <ac:spMk id="8" creationId="{90CA1C1E-F80D-D114-5835-89BFE83FA887}"/>
          </ac:spMkLst>
        </pc:spChg>
        <pc:spChg chg="mod">
          <ac:chgData name="Marloes Janssen" userId="S::marloes.janssen_han.nl#ext#@samenveranderingcreeren.onmicrosoft.com::b1809da9-f93c-4a84-b3db-fbf295d2d3e5" providerId="AD" clId="Web-{796B25E3-5E59-0617-E653-C58790AA36AD}" dt="2024-10-16T09:37:45.334" v="59" actId="20577"/>
          <ac:spMkLst>
            <pc:docMk/>
            <pc:sldMk cId="560468498" sldId="258"/>
            <ac:spMk id="16" creationId="{B6EC496B-C9A8-3877-572B-69557A932507}"/>
          </ac:spMkLst>
        </pc:spChg>
      </pc:sldChg>
    </pc:docChg>
  </pc:docChgLst>
  <pc:docChgLst>
    <pc:chgData name="Reijnierse,  C." userId="39031118-1ed6-4fc2-a619-ae90d8a42f71" providerId="ADAL" clId="{AC7E1542-8E51-420F-8627-FEAFECF5C2A3}"/>
    <pc:docChg chg="undo custSel modSld modMainMaster">
      <pc:chgData name="Reijnierse,  C." userId="39031118-1ed6-4fc2-a619-ae90d8a42f71" providerId="ADAL" clId="{AC7E1542-8E51-420F-8627-FEAFECF5C2A3}" dt="2020-07-14T15:28:12.639" v="201" actId="20577"/>
      <pc:docMkLst>
        <pc:docMk/>
      </pc:docMkLst>
      <pc:sldChg chg="addSp delSp modSp mod">
        <pc:chgData name="Reijnierse,  C." userId="39031118-1ed6-4fc2-a619-ae90d8a42f71" providerId="ADAL" clId="{AC7E1542-8E51-420F-8627-FEAFECF5C2A3}" dt="2020-07-14T15:28:12.639" v="201" actId="20577"/>
        <pc:sldMkLst>
          <pc:docMk/>
          <pc:sldMk cId="1830361492" sldId="257"/>
        </pc:sldMkLst>
        <pc:spChg chg="add del mod ord">
          <ac:chgData name="Reijnierse,  C." userId="39031118-1ed6-4fc2-a619-ae90d8a42f71" providerId="ADAL" clId="{AC7E1542-8E51-420F-8627-FEAFECF5C2A3}" dt="2020-07-14T14:50:22.906" v="42" actId="478"/>
          <ac:spMkLst>
            <pc:docMk/>
            <pc:sldMk cId="1830361492" sldId="257"/>
            <ac:spMk id="3" creationId="{8CB37630-F2BA-411B-82F1-E0D178E1C42F}"/>
          </ac:spMkLst>
        </pc:spChg>
        <pc:spChg chg="add del mod">
          <ac:chgData name="Reijnierse,  C." userId="39031118-1ed6-4fc2-a619-ae90d8a42f71" providerId="ADAL" clId="{AC7E1542-8E51-420F-8627-FEAFECF5C2A3}" dt="2020-07-14T14:51:33.375" v="46" actId="478"/>
          <ac:spMkLst>
            <pc:docMk/>
            <pc:sldMk cId="1830361492" sldId="257"/>
            <ac:spMk id="4" creationId="{3E3D60C7-D2F8-4DE0-B54E-2E38A66CCC28}"/>
          </ac:spMkLst>
        </pc:spChg>
        <pc:spChg chg="add del mod ord">
          <ac:chgData name="Reijnierse,  C." userId="39031118-1ed6-4fc2-a619-ae90d8a42f71" providerId="ADAL" clId="{AC7E1542-8E51-420F-8627-FEAFECF5C2A3}" dt="2020-07-14T14:51:05.704" v="45" actId="478"/>
          <ac:spMkLst>
            <pc:docMk/>
            <pc:sldMk cId="1830361492" sldId="257"/>
            <ac:spMk id="5" creationId="{E0F57AE2-A09F-4E9E-B8D1-D8EE28CE8387}"/>
          </ac:spMkLst>
        </pc:spChg>
        <pc:spChg chg="add del mod">
          <ac:chgData name="Reijnierse,  C." userId="39031118-1ed6-4fc2-a619-ae90d8a42f71" providerId="ADAL" clId="{AC7E1542-8E51-420F-8627-FEAFECF5C2A3}" dt="2020-07-14T14:56:48.572" v="177" actId="478"/>
          <ac:spMkLst>
            <pc:docMk/>
            <pc:sldMk cId="1830361492" sldId="257"/>
            <ac:spMk id="6" creationId="{2809A7F2-42E2-44BA-BF35-702CDF34029C}"/>
          </ac:spMkLst>
        </pc:spChg>
        <pc:spChg chg="add del mod">
          <ac:chgData name="Reijnierse,  C." userId="39031118-1ed6-4fc2-a619-ae90d8a42f71" providerId="ADAL" clId="{AC7E1542-8E51-420F-8627-FEAFECF5C2A3}" dt="2020-07-14T14:48:18.325" v="20" actId="478"/>
          <ac:spMkLst>
            <pc:docMk/>
            <pc:sldMk cId="1830361492" sldId="257"/>
            <ac:spMk id="7" creationId="{BAFF3820-F4F8-4530-970F-FB82FF77483E}"/>
          </ac:spMkLst>
        </pc:spChg>
        <pc:spChg chg="add del mod">
          <ac:chgData name="Reijnierse,  C." userId="39031118-1ed6-4fc2-a619-ae90d8a42f71" providerId="ADAL" clId="{AC7E1542-8E51-420F-8627-FEAFECF5C2A3}" dt="2020-07-14T14:47:52.013" v="9" actId="478"/>
          <ac:spMkLst>
            <pc:docMk/>
            <pc:sldMk cId="1830361492" sldId="257"/>
            <ac:spMk id="8" creationId="{B1E7E698-F2A2-4E90-BE25-55FB3FFE46D6}"/>
          </ac:spMkLst>
        </pc:spChg>
        <pc:spChg chg="add del mod">
          <ac:chgData name="Reijnierse,  C." userId="39031118-1ed6-4fc2-a619-ae90d8a42f71" providerId="ADAL" clId="{AC7E1542-8E51-420F-8627-FEAFECF5C2A3}" dt="2020-07-14T14:48:13.507" v="18" actId="478"/>
          <ac:spMkLst>
            <pc:docMk/>
            <pc:sldMk cId="1830361492" sldId="257"/>
            <ac:spMk id="9" creationId="{28DBEA43-DFEF-4620-91A5-D5A44EEE480F}"/>
          </ac:spMkLst>
        </pc:spChg>
        <pc:spChg chg="add del mod">
          <ac:chgData name="Reijnierse,  C." userId="39031118-1ed6-4fc2-a619-ae90d8a42f71" providerId="ADAL" clId="{AC7E1542-8E51-420F-8627-FEAFECF5C2A3}" dt="2020-07-14T14:48:00.182" v="12" actId="478"/>
          <ac:spMkLst>
            <pc:docMk/>
            <pc:sldMk cId="1830361492" sldId="257"/>
            <ac:spMk id="10" creationId="{FFA5B9FE-E3CE-4FAF-9DE8-F0A3749B8115}"/>
          </ac:spMkLst>
        </pc:spChg>
        <pc:spChg chg="add mod">
          <ac:chgData name="Reijnierse,  C." userId="39031118-1ed6-4fc2-a619-ae90d8a42f71" providerId="ADAL" clId="{AC7E1542-8E51-420F-8627-FEAFECF5C2A3}" dt="2020-07-14T14:56:18.705" v="171" actId="1076"/>
          <ac:spMkLst>
            <pc:docMk/>
            <pc:sldMk cId="1830361492" sldId="257"/>
            <ac:spMk id="16" creationId="{3CF500DB-ECBB-4A8C-A3BF-4A38C060CD67}"/>
          </ac:spMkLst>
        </pc:spChg>
        <pc:spChg chg="del">
          <ac:chgData name="Reijnierse,  C." userId="39031118-1ed6-4fc2-a619-ae90d8a42f71" providerId="ADAL" clId="{AC7E1542-8E51-420F-8627-FEAFECF5C2A3}" dt="2020-07-14T14:47:39.120" v="5" actId="478"/>
          <ac:spMkLst>
            <pc:docMk/>
            <pc:sldMk cId="1830361492" sldId="257"/>
            <ac:spMk id="17" creationId="{61C5D024-C21C-450D-864A-D5C730F99FD1}"/>
          </ac:spMkLst>
        </pc:spChg>
        <pc:spChg chg="del">
          <ac:chgData name="Reijnierse,  C." userId="39031118-1ed6-4fc2-a619-ae90d8a42f71" providerId="ADAL" clId="{AC7E1542-8E51-420F-8627-FEAFECF5C2A3}" dt="2020-07-14T14:47:39.120" v="5" actId="478"/>
          <ac:spMkLst>
            <pc:docMk/>
            <pc:sldMk cId="1830361492" sldId="257"/>
            <ac:spMk id="18" creationId="{2A2386A4-DD51-4FCA-A8CE-B4EA2B751324}"/>
          </ac:spMkLst>
        </pc:spChg>
        <pc:spChg chg="del">
          <ac:chgData name="Reijnierse,  C." userId="39031118-1ed6-4fc2-a619-ae90d8a42f71" providerId="ADAL" clId="{AC7E1542-8E51-420F-8627-FEAFECF5C2A3}" dt="2020-07-14T14:47:39.120" v="5" actId="478"/>
          <ac:spMkLst>
            <pc:docMk/>
            <pc:sldMk cId="1830361492" sldId="257"/>
            <ac:spMk id="19" creationId="{9D41E369-0DE0-4D84-A75A-11646677AB25}"/>
          </ac:spMkLst>
        </pc:spChg>
        <pc:spChg chg="del">
          <ac:chgData name="Reijnierse,  C." userId="39031118-1ed6-4fc2-a619-ae90d8a42f71" providerId="ADAL" clId="{AC7E1542-8E51-420F-8627-FEAFECF5C2A3}" dt="2020-07-14T14:47:39.120" v="5" actId="478"/>
          <ac:spMkLst>
            <pc:docMk/>
            <pc:sldMk cId="1830361492" sldId="257"/>
            <ac:spMk id="21" creationId="{000A06DC-D6E1-4D39-9843-D47FCD4A1F08}"/>
          </ac:spMkLst>
        </pc:spChg>
        <pc:spChg chg="add mod">
          <ac:chgData name="Reijnierse,  C." userId="39031118-1ed6-4fc2-a619-ae90d8a42f71" providerId="ADAL" clId="{AC7E1542-8E51-420F-8627-FEAFECF5C2A3}" dt="2020-07-14T15:28:03.397" v="199" actId="20577"/>
          <ac:spMkLst>
            <pc:docMk/>
            <pc:sldMk cId="1830361492" sldId="257"/>
            <ac:spMk id="22" creationId="{7B9464D9-3630-4883-BDFB-744D1A98D79F}"/>
          </ac:spMkLst>
        </pc:spChg>
        <pc:spChg chg="add mod">
          <ac:chgData name="Reijnierse,  C." userId="39031118-1ed6-4fc2-a619-ae90d8a42f71" providerId="ADAL" clId="{AC7E1542-8E51-420F-8627-FEAFECF5C2A3}" dt="2020-07-14T14:51:37.432" v="48"/>
          <ac:spMkLst>
            <pc:docMk/>
            <pc:sldMk cId="1830361492" sldId="257"/>
            <ac:spMk id="23" creationId="{F93950E4-A18A-44C5-97CE-BBFFAC69A1C3}"/>
          </ac:spMkLst>
        </pc:spChg>
        <pc:spChg chg="add mod">
          <ac:chgData name="Reijnierse,  C." userId="39031118-1ed6-4fc2-a619-ae90d8a42f71" providerId="ADAL" clId="{AC7E1542-8E51-420F-8627-FEAFECF5C2A3}" dt="2020-07-14T14:51:37.432" v="48"/>
          <ac:spMkLst>
            <pc:docMk/>
            <pc:sldMk cId="1830361492" sldId="257"/>
            <ac:spMk id="24" creationId="{5FD281B4-53D2-494F-A298-6A690E6E4DDA}"/>
          </ac:spMkLst>
        </pc:spChg>
        <pc:spChg chg="add mod">
          <ac:chgData name="Reijnierse,  C." userId="39031118-1ed6-4fc2-a619-ae90d8a42f71" providerId="ADAL" clId="{AC7E1542-8E51-420F-8627-FEAFECF5C2A3}" dt="2020-07-14T14:57:10.667" v="178" actId="207"/>
          <ac:spMkLst>
            <pc:docMk/>
            <pc:sldMk cId="1830361492" sldId="257"/>
            <ac:spMk id="25" creationId="{39DB166E-409F-4876-BECF-B93C8BBCCA8E}"/>
          </ac:spMkLst>
        </pc:spChg>
        <pc:graphicFrameChg chg="add del mod modGraphic">
          <ac:chgData name="Reijnierse,  C." userId="39031118-1ed6-4fc2-a619-ae90d8a42f71" providerId="ADAL" clId="{AC7E1542-8E51-420F-8627-FEAFECF5C2A3}" dt="2020-07-14T15:28:12.639" v="201" actId="20577"/>
          <ac:graphicFrameMkLst>
            <pc:docMk/>
            <pc:sldMk cId="1830361492" sldId="257"/>
            <ac:graphicFrameMk id="2" creationId="{C81CA23B-FE10-402F-A3FB-C53A322EC6EC}"/>
          </ac:graphicFrameMkLst>
        </pc:graphicFrameChg>
        <pc:picChg chg="del">
          <ac:chgData name="Reijnierse,  C." userId="39031118-1ed6-4fc2-a619-ae90d8a42f71" providerId="ADAL" clId="{AC7E1542-8E51-420F-8627-FEAFECF5C2A3}" dt="2020-07-14T14:47:39.120" v="5" actId="478"/>
          <ac:picMkLst>
            <pc:docMk/>
            <pc:sldMk cId="1830361492" sldId="257"/>
            <ac:picMk id="20" creationId="{3CF9FD1E-B7B4-4957-A261-30ECC83DD24B}"/>
          </ac:picMkLst>
        </pc:picChg>
      </pc:sldChg>
      <pc:sldMasterChg chg="addSp delSp modSp mod">
        <pc:chgData name="Reijnierse,  C." userId="39031118-1ed6-4fc2-a619-ae90d8a42f71" providerId="ADAL" clId="{AC7E1542-8E51-420F-8627-FEAFECF5C2A3}" dt="2020-07-14T14:41:48.403" v="4" actId="962"/>
        <pc:sldMasterMkLst>
          <pc:docMk/>
          <pc:sldMasterMk cId="472833745" sldId="2147483660"/>
        </pc:sldMasterMkLst>
        <pc:picChg chg="del mod">
          <ac:chgData name="Reijnierse,  C." userId="39031118-1ed6-4fc2-a619-ae90d8a42f71" providerId="ADAL" clId="{AC7E1542-8E51-420F-8627-FEAFECF5C2A3}" dt="2020-07-14T14:41:29.557" v="1" actId="478"/>
          <ac:picMkLst>
            <pc:docMk/>
            <pc:sldMasterMk cId="472833745" sldId="2147483660"/>
            <ac:picMk id="8" creationId="{23C3F513-A52E-43E6-84D4-0D26584368F7}"/>
          </ac:picMkLst>
        </pc:picChg>
        <pc:picChg chg="add mod">
          <ac:chgData name="Reijnierse,  C." userId="39031118-1ed6-4fc2-a619-ae90d8a42f71" providerId="ADAL" clId="{AC7E1542-8E51-420F-8627-FEAFECF5C2A3}" dt="2020-07-14T14:41:48.403" v="4" actId="962"/>
          <ac:picMkLst>
            <pc:docMk/>
            <pc:sldMasterMk cId="472833745" sldId="2147483660"/>
            <ac:picMk id="9" creationId="{2BDDAD34-AB6B-4DAF-89C9-01EE6B4070E5}"/>
          </ac:picMkLst>
        </pc:picChg>
      </pc:sldMasterChg>
    </pc:docChg>
  </pc:docChgLst>
  <pc:docChgLst>
    <pc:chgData name="Myrte Legemaate" userId="cc5c461d-9453-4bdd-88e4-5d4cd18098d8" providerId="ADAL" clId="{2F6E3FD2-157D-D54B-B72F-D8C24898A473}"/>
    <pc:docChg chg="undo custSel addSld delSld modSld sldOrd addSection modSection">
      <pc:chgData name="Myrte Legemaate" userId="cc5c461d-9453-4bdd-88e4-5d4cd18098d8" providerId="ADAL" clId="{2F6E3FD2-157D-D54B-B72F-D8C24898A473}" dt="2024-10-16T11:08:25.917" v="5088" actId="20577"/>
      <pc:docMkLst>
        <pc:docMk/>
      </pc:docMkLst>
      <pc:sldChg chg="del">
        <pc:chgData name="Myrte Legemaate" userId="cc5c461d-9453-4bdd-88e4-5d4cd18098d8" providerId="ADAL" clId="{2F6E3FD2-157D-D54B-B72F-D8C24898A473}" dt="2024-10-13T07:10:32.235" v="11" actId="2696"/>
        <pc:sldMkLst>
          <pc:docMk/>
          <pc:sldMk cId="1181100844" sldId="256"/>
        </pc:sldMkLst>
      </pc:sldChg>
      <pc:sldChg chg="addSp delSp modSp mod">
        <pc:chgData name="Myrte Legemaate" userId="cc5c461d-9453-4bdd-88e4-5d4cd18098d8" providerId="ADAL" clId="{2F6E3FD2-157D-D54B-B72F-D8C24898A473}" dt="2024-10-16T10:55:57.900" v="5032" actId="207"/>
        <pc:sldMkLst>
          <pc:docMk/>
          <pc:sldMk cId="1830361492" sldId="257"/>
        </pc:sldMkLst>
        <pc:spChg chg="add del mod">
          <ac:chgData name="Myrte Legemaate" userId="cc5c461d-9453-4bdd-88e4-5d4cd18098d8" providerId="ADAL" clId="{2F6E3FD2-157D-D54B-B72F-D8C24898A473}" dt="2024-10-16T09:24:26.563" v="3599" actId="21"/>
          <ac:spMkLst>
            <pc:docMk/>
            <pc:sldMk cId="1830361492" sldId="257"/>
            <ac:spMk id="2" creationId="{F0599DEF-31BF-A749-BBDE-5C768133DE9B}"/>
          </ac:spMkLst>
        </pc:spChg>
        <pc:spChg chg="add del mod">
          <ac:chgData name="Myrte Legemaate" userId="cc5c461d-9453-4bdd-88e4-5d4cd18098d8" providerId="ADAL" clId="{2F6E3FD2-157D-D54B-B72F-D8C24898A473}" dt="2024-10-13T08:26:17.471" v="1868" actId="478"/>
          <ac:spMkLst>
            <pc:docMk/>
            <pc:sldMk cId="1830361492" sldId="257"/>
            <ac:spMk id="3" creationId="{11543F22-28B7-5B6A-CCC2-FCCA758AB02D}"/>
          </ac:spMkLst>
        </pc:spChg>
        <pc:spChg chg="add del mod">
          <ac:chgData name="Myrte Legemaate" userId="cc5c461d-9453-4bdd-88e4-5d4cd18098d8" providerId="ADAL" clId="{2F6E3FD2-157D-D54B-B72F-D8C24898A473}" dt="2024-10-16T10:01:53.105" v="3783" actId="478"/>
          <ac:spMkLst>
            <pc:docMk/>
            <pc:sldMk cId="1830361492" sldId="257"/>
            <ac:spMk id="3" creationId="{3B0C6AE4-1C54-F4A7-C4C2-2413A387994E}"/>
          </ac:spMkLst>
        </pc:spChg>
        <pc:spChg chg="add mod">
          <ac:chgData name="Myrte Legemaate" userId="cc5c461d-9453-4bdd-88e4-5d4cd18098d8" providerId="ADAL" clId="{2F6E3FD2-157D-D54B-B72F-D8C24898A473}" dt="2024-10-16T10:23:56.958" v="4850" actId="20577"/>
          <ac:spMkLst>
            <pc:docMk/>
            <pc:sldMk cId="1830361492" sldId="257"/>
            <ac:spMk id="4" creationId="{9B31B522-45DA-3792-725D-DE6548527836}"/>
          </ac:spMkLst>
        </pc:spChg>
        <pc:spChg chg="add del mod">
          <ac:chgData name="Myrte Legemaate" userId="cc5c461d-9453-4bdd-88e4-5d4cd18098d8" providerId="ADAL" clId="{2F6E3FD2-157D-D54B-B72F-D8C24898A473}" dt="2024-10-16T10:23:38.144" v="4832" actId="478"/>
          <ac:spMkLst>
            <pc:docMk/>
            <pc:sldMk cId="1830361492" sldId="257"/>
            <ac:spMk id="6" creationId="{8A0CE7B3-1813-E861-000B-FAABDE485D9A}"/>
          </ac:spMkLst>
        </pc:spChg>
        <pc:spChg chg="add mod">
          <ac:chgData name="Myrte Legemaate" userId="cc5c461d-9453-4bdd-88e4-5d4cd18098d8" providerId="ADAL" clId="{2F6E3FD2-157D-D54B-B72F-D8C24898A473}" dt="2024-10-16T10:19:36.419" v="4724" actId="1076"/>
          <ac:spMkLst>
            <pc:docMk/>
            <pc:sldMk cId="1830361492" sldId="257"/>
            <ac:spMk id="7" creationId="{9A09D869-29D5-3972-3F4E-9128C539E4DC}"/>
          </ac:spMkLst>
        </pc:spChg>
        <pc:spChg chg="add del mod">
          <ac:chgData name="Myrte Legemaate" userId="cc5c461d-9453-4bdd-88e4-5d4cd18098d8" providerId="ADAL" clId="{2F6E3FD2-157D-D54B-B72F-D8C24898A473}" dt="2024-10-16T10:02:14.733" v="3801" actId="478"/>
          <ac:spMkLst>
            <pc:docMk/>
            <pc:sldMk cId="1830361492" sldId="257"/>
            <ac:spMk id="8" creationId="{3231994F-A44C-2D8A-D481-AE2D3FD59926}"/>
          </ac:spMkLst>
        </pc:spChg>
        <pc:spChg chg="add mod">
          <ac:chgData name="Myrte Legemaate" userId="cc5c461d-9453-4bdd-88e4-5d4cd18098d8" providerId="ADAL" clId="{2F6E3FD2-157D-D54B-B72F-D8C24898A473}" dt="2024-10-16T10:55:57.900" v="5032" actId="207"/>
          <ac:spMkLst>
            <pc:docMk/>
            <pc:sldMk cId="1830361492" sldId="257"/>
            <ac:spMk id="9" creationId="{D78FBAA4-EF83-6A90-2235-0D423EC2F110}"/>
          </ac:spMkLst>
        </pc:spChg>
        <pc:spChg chg="mod">
          <ac:chgData name="Myrte Legemaate" userId="cc5c461d-9453-4bdd-88e4-5d4cd18098d8" providerId="ADAL" clId="{2F6E3FD2-157D-D54B-B72F-D8C24898A473}" dt="2024-10-16T10:23:52.893" v="4841" actId="20577"/>
          <ac:spMkLst>
            <pc:docMk/>
            <pc:sldMk cId="1830361492" sldId="257"/>
            <ac:spMk id="16" creationId="{3CF500DB-ECBB-4A8C-A3BF-4A38C060CD67}"/>
          </ac:spMkLst>
        </pc:spChg>
        <pc:spChg chg="del mod">
          <ac:chgData name="Myrte Legemaate" userId="cc5c461d-9453-4bdd-88e4-5d4cd18098d8" providerId="ADAL" clId="{2F6E3FD2-157D-D54B-B72F-D8C24898A473}" dt="2024-10-13T08:32:01.603" v="2209" actId="478"/>
          <ac:spMkLst>
            <pc:docMk/>
            <pc:sldMk cId="1830361492" sldId="257"/>
            <ac:spMk id="22" creationId="{7B9464D9-3630-4883-BDFB-744D1A98D79F}"/>
          </ac:spMkLst>
        </pc:spChg>
        <pc:spChg chg="mod">
          <ac:chgData name="Myrte Legemaate" userId="cc5c461d-9453-4bdd-88e4-5d4cd18098d8" providerId="ADAL" clId="{2F6E3FD2-157D-D54B-B72F-D8C24898A473}" dt="2024-10-16T10:19:33.507" v="4723" actId="1076"/>
          <ac:spMkLst>
            <pc:docMk/>
            <pc:sldMk cId="1830361492" sldId="257"/>
            <ac:spMk id="25" creationId="{39DB166E-409F-4876-BECF-B93C8BBCCA8E}"/>
          </ac:spMkLst>
        </pc:spChg>
        <pc:graphicFrameChg chg="del mod">
          <ac:chgData name="Myrte Legemaate" userId="cc5c461d-9453-4bdd-88e4-5d4cd18098d8" providerId="ADAL" clId="{2F6E3FD2-157D-D54B-B72F-D8C24898A473}" dt="2024-10-13T08:39:46.696" v="2664" actId="478"/>
          <ac:graphicFrameMkLst>
            <pc:docMk/>
            <pc:sldMk cId="1830361492" sldId="257"/>
            <ac:graphicFrameMk id="2" creationId="{C81CA23B-FE10-402F-A3FB-C53A322EC6EC}"/>
          </ac:graphicFrameMkLst>
        </pc:graphicFrameChg>
        <pc:graphicFrameChg chg="add del mod modGraphic">
          <ac:chgData name="Myrte Legemaate" userId="cc5c461d-9453-4bdd-88e4-5d4cd18098d8" providerId="ADAL" clId="{2F6E3FD2-157D-D54B-B72F-D8C24898A473}" dt="2024-10-16T09:54:47.333" v="3612" actId="478"/>
          <ac:graphicFrameMkLst>
            <pc:docMk/>
            <pc:sldMk cId="1830361492" sldId="257"/>
            <ac:graphicFrameMk id="5" creationId="{CAD3F97B-E803-6581-2404-8B5DFD80E735}"/>
          </ac:graphicFrameMkLst>
        </pc:graphicFrameChg>
      </pc:sldChg>
      <pc:sldChg chg="addSp delSp modSp add mod ord">
        <pc:chgData name="Myrte Legemaate" userId="cc5c461d-9453-4bdd-88e4-5d4cd18098d8" providerId="ADAL" clId="{2F6E3FD2-157D-D54B-B72F-D8C24898A473}" dt="2024-10-16T11:08:25.917" v="5088" actId="20577"/>
        <pc:sldMkLst>
          <pc:docMk/>
          <pc:sldMk cId="560468498" sldId="258"/>
        </pc:sldMkLst>
        <pc:spChg chg="add del mod">
          <ac:chgData name="Myrte Legemaate" userId="cc5c461d-9453-4bdd-88e4-5d4cd18098d8" providerId="ADAL" clId="{2F6E3FD2-157D-D54B-B72F-D8C24898A473}" dt="2024-10-16T10:00:35.124" v="3768" actId="21"/>
          <ac:spMkLst>
            <pc:docMk/>
            <pc:sldMk cId="560468498" sldId="258"/>
            <ac:spMk id="2" creationId="{3E48F08D-D83E-839C-5335-F71FE40D705F}"/>
          </ac:spMkLst>
        </pc:spChg>
        <pc:spChg chg="del mod">
          <ac:chgData name="Myrte Legemaate" userId="cc5c461d-9453-4bdd-88e4-5d4cd18098d8" providerId="ADAL" clId="{2F6E3FD2-157D-D54B-B72F-D8C24898A473}" dt="2024-10-16T09:24:13.054" v="3593" actId="21"/>
          <ac:spMkLst>
            <pc:docMk/>
            <pc:sldMk cId="560468498" sldId="258"/>
            <ac:spMk id="3" creationId="{40CB85E9-69CB-C897-472D-D870B0AC02CE}"/>
          </ac:spMkLst>
        </pc:spChg>
        <pc:spChg chg="add del mod">
          <ac:chgData name="Myrte Legemaate" userId="cc5c461d-9453-4bdd-88e4-5d4cd18098d8" providerId="ADAL" clId="{2F6E3FD2-157D-D54B-B72F-D8C24898A473}" dt="2024-10-16T10:11:13.941" v="4272" actId="478"/>
          <ac:spMkLst>
            <pc:docMk/>
            <pc:sldMk cId="560468498" sldId="258"/>
            <ac:spMk id="4" creationId="{29B7CC1F-DD88-34F1-AADF-D3DEA52E0558}"/>
          </ac:spMkLst>
        </pc:spChg>
        <pc:spChg chg="add del mod">
          <ac:chgData name="Myrte Legemaate" userId="cc5c461d-9453-4bdd-88e4-5d4cd18098d8" providerId="ADAL" clId="{2F6E3FD2-157D-D54B-B72F-D8C24898A473}" dt="2024-10-16T10:23:41.824" v="4833" actId="21"/>
          <ac:spMkLst>
            <pc:docMk/>
            <pc:sldMk cId="560468498" sldId="258"/>
            <ac:spMk id="5" creationId="{6319AF05-DCA3-6839-DF72-C20567BAD9C3}"/>
          </ac:spMkLst>
        </pc:spChg>
        <pc:spChg chg="add mod">
          <ac:chgData name="Myrte Legemaate" userId="cc5c461d-9453-4bdd-88e4-5d4cd18098d8" providerId="ADAL" clId="{2F6E3FD2-157D-D54B-B72F-D8C24898A473}" dt="2024-10-16T11:08:25.917" v="5088" actId="20577"/>
          <ac:spMkLst>
            <pc:docMk/>
            <pc:sldMk cId="560468498" sldId="258"/>
            <ac:spMk id="6" creationId="{65481198-702E-7CBA-7518-4D09E6E0918B}"/>
          </ac:spMkLst>
        </pc:spChg>
        <pc:spChg chg="add mod">
          <ac:chgData name="Myrte Legemaate" userId="cc5c461d-9453-4bdd-88e4-5d4cd18098d8" providerId="ADAL" clId="{2F6E3FD2-157D-D54B-B72F-D8C24898A473}" dt="2024-10-16T10:35:30.121" v="5029" actId="207"/>
          <ac:spMkLst>
            <pc:docMk/>
            <pc:sldMk cId="560468498" sldId="258"/>
            <ac:spMk id="8" creationId="{90CA1C1E-F80D-D114-5835-89BFE83FA887}"/>
          </ac:spMkLst>
        </pc:spChg>
        <pc:spChg chg="del mod">
          <ac:chgData name="Myrte Legemaate" userId="cc5c461d-9453-4bdd-88e4-5d4cd18098d8" providerId="ADAL" clId="{2F6E3FD2-157D-D54B-B72F-D8C24898A473}" dt="2024-10-16T10:00:35.124" v="3768" actId="21"/>
          <ac:spMkLst>
            <pc:docMk/>
            <pc:sldMk cId="560468498" sldId="258"/>
            <ac:spMk id="16" creationId="{B6EC496B-C9A8-3877-572B-69557A932507}"/>
          </ac:spMkLst>
        </pc:spChg>
        <pc:spChg chg="del mod">
          <ac:chgData name="Myrte Legemaate" userId="cc5c461d-9453-4bdd-88e4-5d4cd18098d8" providerId="ADAL" clId="{2F6E3FD2-157D-D54B-B72F-D8C24898A473}" dt="2024-10-13T08:32:05.002" v="2210" actId="21"/>
          <ac:spMkLst>
            <pc:docMk/>
            <pc:sldMk cId="560468498" sldId="258"/>
            <ac:spMk id="22" creationId="{EE46BA3A-E424-02D5-70A6-662ABFAEEE25}"/>
          </ac:spMkLst>
        </pc:spChg>
        <pc:spChg chg="del mod">
          <ac:chgData name="Myrte Legemaate" userId="cc5c461d-9453-4bdd-88e4-5d4cd18098d8" providerId="ADAL" clId="{2F6E3FD2-157D-D54B-B72F-D8C24898A473}" dt="2024-10-13T08:26:31.852" v="1872" actId="478"/>
          <ac:spMkLst>
            <pc:docMk/>
            <pc:sldMk cId="560468498" sldId="258"/>
            <ac:spMk id="25" creationId="{7CA5AA29-3C19-9D1C-148A-DB2622B29D02}"/>
          </ac:spMkLst>
        </pc:spChg>
        <pc:graphicFrameChg chg="del">
          <ac:chgData name="Myrte Legemaate" userId="cc5c461d-9453-4bdd-88e4-5d4cd18098d8" providerId="ADAL" clId="{2F6E3FD2-157D-D54B-B72F-D8C24898A473}" dt="2024-10-13T08:28:28.274" v="1914" actId="478"/>
          <ac:graphicFrameMkLst>
            <pc:docMk/>
            <pc:sldMk cId="560468498" sldId="258"/>
            <ac:graphicFrameMk id="2" creationId="{07706F19-E4A3-2CDC-321E-CA11A1703DEC}"/>
          </ac:graphicFrameMkLst>
        </pc:graphicFrameChg>
        <pc:graphicFrameChg chg="add del mod modGraphic">
          <ac:chgData name="Myrte Legemaate" userId="cc5c461d-9453-4bdd-88e4-5d4cd18098d8" providerId="ADAL" clId="{2F6E3FD2-157D-D54B-B72F-D8C24898A473}" dt="2024-10-13T08:32:10.785" v="2212" actId="21"/>
          <ac:graphicFrameMkLst>
            <pc:docMk/>
            <pc:sldMk cId="560468498" sldId="258"/>
            <ac:graphicFrameMk id="4" creationId="{9A52094B-60AA-F082-2795-6159A9F20AA9}"/>
          </ac:graphicFrameMkLst>
        </pc:graphicFrameChg>
        <pc:picChg chg="add del mod">
          <ac:chgData name="Myrte Legemaate" userId="cc5c461d-9453-4bdd-88e4-5d4cd18098d8" providerId="ADAL" clId="{2F6E3FD2-157D-D54B-B72F-D8C24898A473}" dt="2024-10-13T08:37:41.830" v="2662" actId="478"/>
          <ac:picMkLst>
            <pc:docMk/>
            <pc:sldMk cId="560468498" sldId="258"/>
            <ac:picMk id="6" creationId="{D13B2F69-3C2F-63C8-BAEE-83E4F701D448}"/>
          </ac:picMkLst>
        </pc:picChg>
        <pc:picChg chg="add del mod">
          <ac:chgData name="Myrte Legemaate" userId="cc5c461d-9453-4bdd-88e4-5d4cd18098d8" providerId="ADAL" clId="{2F6E3FD2-157D-D54B-B72F-D8C24898A473}" dt="2024-10-13T08:37:42.414" v="2663" actId="478"/>
          <ac:picMkLst>
            <pc:docMk/>
            <pc:sldMk cId="560468498" sldId="258"/>
            <ac:picMk id="7" creationId="{6251CD4B-C022-7D42-044D-C72199B9AF77}"/>
          </ac:picMkLst>
        </pc:picChg>
      </pc:sldChg>
      <pc:sldChg chg="add mod modShow">
        <pc:chgData name="Myrte Legemaate" userId="cc5c461d-9453-4bdd-88e4-5d4cd18098d8" providerId="ADAL" clId="{2F6E3FD2-157D-D54B-B72F-D8C24898A473}" dt="2024-10-16T10:31:20.558" v="4971" actId="729"/>
        <pc:sldMkLst>
          <pc:docMk/>
          <pc:sldMk cId="560917045" sldId="259"/>
        </pc:sldMkLst>
      </pc:sldChg>
      <pc:sldChg chg="add mod modShow">
        <pc:chgData name="Myrte Legemaate" userId="cc5c461d-9453-4bdd-88e4-5d4cd18098d8" providerId="ADAL" clId="{2F6E3FD2-157D-D54B-B72F-D8C24898A473}" dt="2024-10-16T10:39:43.141" v="5031" actId="729"/>
        <pc:sldMkLst>
          <pc:docMk/>
          <pc:sldMk cId="3547354114" sldId="260"/>
        </pc:sldMkLst>
      </pc:sldChg>
    </pc:docChg>
  </pc:docChgLst>
  <pc:docChgLst>
    <pc:chgData name="Marloes Janssen" userId="S::marloes.janssen_han.nl#ext#@samenveranderingcreeren.onmicrosoft.com::b1809da9-f93c-4a84-b3db-fbf295d2d3e5" providerId="AD" clId="Web-{EF1397CA-9D09-5F25-BA95-2CDEC36E16F0}"/>
    <pc:docChg chg="modSld">
      <pc:chgData name="Marloes Janssen" userId="S::marloes.janssen_han.nl#ext#@samenveranderingcreeren.onmicrosoft.com::b1809da9-f93c-4a84-b3db-fbf295d2d3e5" providerId="AD" clId="Web-{EF1397CA-9D09-5F25-BA95-2CDEC36E16F0}" dt="2024-10-15T13:56:44.090" v="86" actId="20577"/>
      <pc:docMkLst>
        <pc:docMk/>
      </pc:docMkLst>
      <pc:sldChg chg="modSp">
        <pc:chgData name="Marloes Janssen" userId="S::marloes.janssen_han.nl#ext#@samenveranderingcreeren.onmicrosoft.com::b1809da9-f93c-4a84-b3db-fbf295d2d3e5" providerId="AD" clId="Web-{EF1397CA-9D09-5F25-BA95-2CDEC36E16F0}" dt="2024-10-15T13:56:44.090" v="86" actId="20577"/>
        <pc:sldMkLst>
          <pc:docMk/>
          <pc:sldMk cId="560468498" sldId="258"/>
        </pc:sldMkLst>
        <pc:spChg chg="mod">
          <ac:chgData name="Marloes Janssen" userId="S::marloes.janssen_han.nl#ext#@samenveranderingcreeren.onmicrosoft.com::b1809da9-f93c-4a84-b3db-fbf295d2d3e5" providerId="AD" clId="Web-{EF1397CA-9D09-5F25-BA95-2CDEC36E16F0}" dt="2024-10-15T13:55:25.791" v="84" actId="20577"/>
          <ac:spMkLst>
            <pc:docMk/>
            <pc:sldMk cId="560468498" sldId="258"/>
            <ac:spMk id="8" creationId="{90CA1C1E-F80D-D114-5835-89BFE83FA887}"/>
          </ac:spMkLst>
        </pc:spChg>
        <pc:spChg chg="mod">
          <ac:chgData name="Marloes Janssen" userId="S::marloes.janssen_han.nl#ext#@samenveranderingcreeren.onmicrosoft.com::b1809da9-f93c-4a84-b3db-fbf295d2d3e5" providerId="AD" clId="Web-{EF1397CA-9D09-5F25-BA95-2CDEC36E16F0}" dt="2024-10-15T13:56:44.090" v="86" actId="20577"/>
          <ac:spMkLst>
            <pc:docMk/>
            <pc:sldMk cId="560468498" sldId="258"/>
            <ac:spMk id="16" creationId="{B6EC496B-C9A8-3877-572B-69557A93250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p>
        </p:txBody>
      </p:sp>
      <p:sp>
        <p:nvSpPr>
          <p:cNvPr id="4" name="Date Placeholder 3"/>
          <p:cNvSpPr>
            <a:spLocks noGrp="1"/>
          </p:cNvSpPr>
          <p:nvPr>
            <p:ph type="dt" sz="half" idx="10"/>
          </p:nvPr>
        </p:nvSpPr>
        <p:spPr/>
        <p:txBody>
          <a:bodyPr/>
          <a:lstStyle/>
          <a:p>
            <a:fld id="{ADC76C7C-3A66-4197-8C06-34D303F4B54B}"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9" name="Picture 8" descr="A picture containing drawing&#10;&#10;Description automatically generated">
            <a:extLst>
              <a:ext uri="{FF2B5EF4-FFF2-40B4-BE49-F238E27FC236}">
                <a16:creationId xmlns:a16="http://schemas.microsoft.com/office/drawing/2014/main" id="{1711B23A-A805-4E93-A2DB-0BB12EEC42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9456" y="453794"/>
            <a:ext cx="13040439" cy="206659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C76C7C-3A66-4197-8C06-34D303F4B54B}"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16-10-2024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pic>
        <p:nvPicPr>
          <p:cNvPr id="9" name="Picture 8" descr="A screenshot of a cell phone&#10;&#10;Description automatically generated">
            <a:extLst>
              <a:ext uri="{FF2B5EF4-FFF2-40B4-BE49-F238E27FC236}">
                <a16:creationId xmlns:a16="http://schemas.microsoft.com/office/drawing/2014/main" id="{2BDDAD34-AB6B-4DAF-89C9-01EE6B4070E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B82D1F"/>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B82D1F"/>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B82D1F"/>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B82D1F"/>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kstvak 2">
            <a:extLst>
              <a:ext uri="{FF2B5EF4-FFF2-40B4-BE49-F238E27FC236}">
                <a16:creationId xmlns:a16="http://schemas.microsoft.com/office/drawing/2014/main" id="{3CF500DB-ECBB-4A8C-A3BF-4A38C060CD67}"/>
              </a:ext>
            </a:extLst>
          </p:cNvPr>
          <p:cNvSpPr txBox="1">
            <a:spLocks noChangeArrowheads="1"/>
          </p:cNvSpPr>
          <p:nvPr/>
        </p:nvSpPr>
        <p:spPr bwMode="auto">
          <a:xfrm>
            <a:off x="985945" y="973841"/>
            <a:ext cx="5982014" cy="8725743"/>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marL="457200" indent="-457200">
              <a:lnSpc>
                <a:spcPct val="107000"/>
              </a:lnSpc>
            </a:pPr>
            <a:r>
              <a:rPr lang="nl-NL" sz="1200" b="1" dirty="0">
                <a:solidFill>
                  <a:srgbClr val="B82D1F"/>
                </a:solidFill>
                <a:effectLst/>
                <a:latin typeface="Roboto"/>
                <a:ea typeface="Roboto"/>
                <a:cs typeface="Arial"/>
              </a:rPr>
              <a:t>Thema 1:</a:t>
            </a:r>
            <a:r>
              <a:rPr lang="nl-NL" sz="1200" b="1" dirty="0">
                <a:solidFill>
                  <a:srgbClr val="B82D1F"/>
                </a:solidFill>
                <a:latin typeface="Roboto"/>
                <a:ea typeface="Roboto"/>
                <a:cs typeface="Arial"/>
              </a:rPr>
              <a:t> Van begeleiden naar opleiden van studenten en/of starters</a:t>
            </a:r>
          </a:p>
          <a:p>
            <a:pPr>
              <a:lnSpc>
                <a:spcPct val="107000"/>
              </a:lnSpc>
            </a:pPr>
            <a:r>
              <a:rPr lang="nl-NL" sz="1100" i="1" dirty="0">
                <a:solidFill>
                  <a:srgbClr val="B82D1F"/>
                </a:solidFill>
                <a:effectLst/>
                <a:latin typeface="Roboto"/>
                <a:ea typeface="Roboto"/>
                <a:cs typeface="Calibri"/>
              </a:rPr>
              <a:t>Stap 1:</a:t>
            </a:r>
            <a:r>
              <a:rPr lang="nl-NL" sz="1100" dirty="0">
                <a:solidFill>
                  <a:srgbClr val="B82D1F"/>
                </a:solidFill>
                <a:effectLst/>
                <a:latin typeface="Roboto"/>
                <a:ea typeface="Roboto"/>
                <a:cs typeface="Calibri"/>
              </a:rPr>
              <a:t>	Omcirke</a:t>
            </a:r>
            <a:r>
              <a:rPr lang="nl-NL" sz="1100" dirty="0">
                <a:solidFill>
                  <a:srgbClr val="B82D1F"/>
                </a:solidFill>
                <a:latin typeface="Roboto"/>
                <a:ea typeface="Roboto"/>
                <a:cs typeface="Calibri"/>
              </a:rPr>
              <a:t>l</a:t>
            </a:r>
            <a:r>
              <a:rPr lang="nl-NL" sz="1100" dirty="0">
                <a:solidFill>
                  <a:srgbClr val="B82D1F"/>
                </a:solidFill>
                <a:effectLst/>
                <a:latin typeface="Roboto"/>
                <a:ea typeface="Roboto"/>
                <a:cs typeface="Calibri"/>
              </a:rPr>
              <a:t> de beschrijvingen </a:t>
            </a:r>
            <a:r>
              <a:rPr lang="nl-NL" sz="1100" dirty="0">
                <a:solidFill>
                  <a:srgbClr val="B82D1F"/>
                </a:solidFill>
                <a:latin typeface="Roboto"/>
                <a:ea typeface="Roboto"/>
                <a:cs typeface="Calibri"/>
              </a:rPr>
              <a:t>hieronder in het rode blok die</a:t>
            </a:r>
            <a:r>
              <a:rPr lang="nl-NL" sz="1100" dirty="0">
                <a:solidFill>
                  <a:srgbClr val="B82D1F"/>
                </a:solidFill>
                <a:effectLst/>
                <a:latin typeface="Roboto"/>
                <a:ea typeface="Roboto"/>
                <a:cs typeface="Calibri"/>
              </a:rPr>
              <a:t> passen bij hoe jij 	studenten/starters en/of begeleidt/hoe studenten/starters </a:t>
            </a:r>
            <a:r>
              <a:rPr lang="nl-NL" sz="1100" dirty="0">
                <a:solidFill>
                  <a:srgbClr val="B82D1F"/>
                </a:solidFill>
                <a:latin typeface="Roboto"/>
                <a:ea typeface="Roboto"/>
                <a:cs typeface="Calibri"/>
              </a:rPr>
              <a:t>begeleid worden</a:t>
            </a:r>
            <a:r>
              <a:rPr lang="nl-NL" sz="1100" dirty="0">
                <a:solidFill>
                  <a:srgbClr val="B82D1F"/>
                </a:solidFill>
                <a:effectLst/>
                <a:latin typeface="Roboto"/>
                <a:ea typeface="Roboto"/>
                <a:cs typeface="Calibri"/>
              </a:rPr>
              <a:t> binnen de 	school. </a:t>
            </a:r>
          </a:p>
          <a:p>
            <a:pPr>
              <a:lnSpc>
                <a:spcPct val="107000"/>
              </a:lnSpc>
            </a:pPr>
            <a:r>
              <a:rPr lang="nl-NL" sz="1100" i="1" dirty="0">
                <a:solidFill>
                  <a:srgbClr val="B82D1F"/>
                </a:solidFill>
                <a:effectLst/>
                <a:latin typeface="Roboto"/>
                <a:ea typeface="Roboto"/>
                <a:cs typeface="Calibri"/>
              </a:rPr>
              <a:t>Stap 2:</a:t>
            </a:r>
            <a:r>
              <a:rPr lang="nl-NL" sz="1100" dirty="0">
                <a:solidFill>
                  <a:srgbClr val="B82D1F"/>
                </a:solidFill>
                <a:effectLst/>
                <a:latin typeface="Roboto"/>
                <a:ea typeface="Roboto"/>
                <a:cs typeface="Calibri"/>
              </a:rPr>
              <a:t>	Kun je zelf nog typische kenmerken noemen/aanvullen van jouw handelen/het 	handelen binnen de school?</a:t>
            </a:r>
          </a:p>
          <a:p>
            <a:pPr marL="457200">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1100" i="1" dirty="0">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25" name="Tekstvak 2">
            <a:extLst>
              <a:ext uri="{FF2B5EF4-FFF2-40B4-BE49-F238E27FC236}">
                <a16:creationId xmlns:a16="http://schemas.microsoft.com/office/drawing/2014/main" id="{39DB166E-409F-4876-BECF-B93C8BBCCA8E}"/>
              </a:ext>
            </a:extLst>
          </p:cNvPr>
          <p:cNvSpPr txBox="1">
            <a:spLocks noChangeArrowheads="1"/>
          </p:cNvSpPr>
          <p:nvPr/>
        </p:nvSpPr>
        <p:spPr bwMode="auto">
          <a:xfrm>
            <a:off x="1104936" y="3566239"/>
            <a:ext cx="2800144" cy="6023251"/>
          </a:xfrm>
          <a:prstGeom prst="rect">
            <a:avLst/>
          </a:prstGeom>
          <a:solidFill>
            <a:srgbClr val="F1B3AD"/>
          </a:solidFill>
          <a:ln>
            <a:solidFill>
              <a:srgbClr val="C00000"/>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gn="ctr">
              <a:lnSpc>
                <a:spcPct val="107000"/>
              </a:lnSpc>
              <a:spcAft>
                <a:spcPts val="0"/>
              </a:spcAft>
            </a:pPr>
            <a:r>
              <a:rPr lang="nl-BE" sz="1000" b="1" dirty="0">
                <a:solidFill>
                  <a:schemeClr val="tx1"/>
                </a:solidFill>
                <a:latin typeface="Roboto" panose="02000000000000000000" pitchFamily="2" charset="0"/>
                <a:ea typeface="Roboto" panose="02000000000000000000" pitchFamily="2" charset="0"/>
                <a:cs typeface="Calibri" panose="020F0502020204030204" pitchFamily="34" charset="0"/>
              </a:rPr>
              <a:t>Leraren in opleiding</a:t>
            </a:r>
            <a:endParaRPr lang="nl-BE" sz="1000" b="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het te behalen niveau en kan/kunnen dit in eigen woorden uitleggen.</a:t>
            </a: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feedback</a:t>
            </a: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op het functioneren op basis van het te behalen eindniveau.</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wat hij/zij wil leren.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bedenkt met behulp van de begeleider(s) hoe hij/zij de eigen leerdoelen wil bereiken/welke activiteiten hieraan bijdragen.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feedback op het handelen op basis van de eigen doelen van de student.</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bedenkt met behulp van de begeleider(s) hoe hij/zij het te behalen eindniveau wil bereiken/welke activiteiten hieraan bijdragen.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leerdoelen te formuleren op basis van de te behalen eisen.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studenten feedback, mede ingegeven door de pedagogisch didactische visie van de school.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O.b.v. de kansen en mogelijkheden op de locatie worden samen met de student leerdoelen geformuleerd.</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zich te verdiepen/verdiept in het te behalen niveau op de opleiding.</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de </a:t>
            </a:r>
            <a:r>
              <a:rPr lang="nl-NL" sz="900" dirty="0" err="1">
                <a:solidFill>
                  <a:schemeClr val="tx1"/>
                </a:solidFill>
                <a:effectLst/>
                <a:latin typeface="Roboto" panose="02000000000000000000" pitchFamily="2" charset="0"/>
                <a:ea typeface="Roboto" panose="02000000000000000000" pitchFamily="2" charset="0"/>
                <a:cs typeface="Calibri" panose="020F0502020204030204" pitchFamily="34" charset="0"/>
              </a:rPr>
              <a:t>contextspecifieke</a:t>
            </a: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eisen die gesteld worden aan de student en gebruikt deze kennis in het begeleiden en opleiden van studenten.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de mogelijke leeractiviteiten en voor welke leervraag en welk type stage die mogelijk relevant kunnen zijn en gebruikt deze kennis in het begeleiden en opleiden van studenten.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b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900" i="1" dirty="0">
                <a:solidFill>
                  <a:schemeClr val="tx1"/>
                </a:solidFill>
                <a:effectLst/>
                <a:latin typeface="Roboto" panose="02000000000000000000" pitchFamily="2" charset="0"/>
                <a:ea typeface="Roboto" panose="02000000000000000000" pitchFamily="2" charset="0"/>
                <a:cs typeface="Arial" panose="020B060402020202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p:txBody>
      </p:sp>
      <p:sp>
        <p:nvSpPr>
          <p:cNvPr id="4" name="Tekstvak 2">
            <a:extLst>
              <a:ext uri="{FF2B5EF4-FFF2-40B4-BE49-F238E27FC236}">
                <a16:creationId xmlns:a16="http://schemas.microsoft.com/office/drawing/2014/main" id="{9B31B522-45DA-3792-725D-DE6548527836}"/>
              </a:ext>
            </a:extLst>
          </p:cNvPr>
          <p:cNvSpPr txBox="1">
            <a:spLocks noChangeArrowheads="1"/>
          </p:cNvSpPr>
          <p:nvPr/>
        </p:nvSpPr>
        <p:spPr bwMode="auto">
          <a:xfrm>
            <a:off x="7086951" y="973842"/>
            <a:ext cx="7046454" cy="4004558"/>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marL="457200" indent="-457200">
              <a:lnSpc>
                <a:spcPct val="107000"/>
              </a:lnSpc>
            </a:pPr>
            <a:r>
              <a:rPr lang="nl-NL" sz="1200" b="1" dirty="0">
                <a:solidFill>
                  <a:srgbClr val="B82D1F"/>
                </a:solidFill>
                <a:effectLst/>
                <a:latin typeface="Roboto"/>
                <a:ea typeface="Roboto"/>
                <a:cs typeface="Arial"/>
              </a:rPr>
              <a:t>Vervolg thema 1:</a:t>
            </a:r>
            <a:r>
              <a:rPr lang="nl-NL" sz="1200" b="1" dirty="0">
                <a:solidFill>
                  <a:srgbClr val="B82D1F"/>
                </a:solidFill>
                <a:latin typeface="Roboto"/>
                <a:ea typeface="Roboto"/>
                <a:cs typeface="Arial"/>
              </a:rPr>
              <a:t> Van begeleiden naar opleiden van studenten en/of starters</a:t>
            </a:r>
          </a:p>
          <a:p>
            <a:pPr>
              <a:lnSpc>
                <a:spcPct val="107000"/>
              </a:lnSpc>
              <a:spcAft>
                <a:spcPts val="0"/>
              </a:spcAft>
            </a:pPr>
            <a:r>
              <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t>Stap 3:</a:t>
            </a: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Bekijk de reflectiekaart </a:t>
            </a:r>
            <a:r>
              <a:rPr lang="nl-NL" sz="1100" u="sng" dirty="0">
                <a:solidFill>
                  <a:srgbClr val="B82D1F"/>
                </a:solidFill>
                <a:effectLst/>
                <a:latin typeface="Roboto" panose="02000000000000000000" pitchFamily="2" charset="0"/>
                <a:ea typeface="Roboto" panose="02000000000000000000" pitchFamily="2" charset="0"/>
                <a:cs typeface="Calibri" panose="020F0502020204030204" pitchFamily="34" charset="0"/>
              </a:rPr>
              <a:t>”Van begeleiden naar opleiden</a:t>
            </a: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p>
          <a:p>
            <a:pPr marL="228600" indent="-228600">
              <a:lnSpc>
                <a:spcPct val="107000"/>
              </a:lnSpc>
              <a:spcAft>
                <a:spcPts val="0"/>
              </a:spcAft>
              <a:buFont typeface="+mj-lt"/>
              <a:buAutoNum type="alphaUcPeriod"/>
            </a:pP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Werken jullie vanuit de student en/of de context en/of de </a:t>
            </a:r>
            <a:r>
              <a:rPr lang="nl-NL" sz="1100" dirty="0">
                <a:solidFill>
                  <a:srgbClr val="B82D1F"/>
                </a:solidFill>
                <a:latin typeface="Roboto" panose="02000000000000000000" pitchFamily="2" charset="0"/>
                <a:ea typeface="Roboto" panose="02000000000000000000" pitchFamily="2" charset="0"/>
                <a:cs typeface="Calibri" panose="020F0502020204030204" pitchFamily="34" charset="0"/>
              </a:rPr>
              <a:t>b</a:t>
            </a: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eoogde doelen?</a:t>
            </a: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r>
              <a:rPr lang="nl-NL" sz="1100" dirty="0">
                <a:solidFill>
                  <a:srgbClr val="B82D1F"/>
                </a:solidFill>
                <a:latin typeface="Roboto" panose="02000000000000000000" pitchFamily="2" charset="0"/>
                <a:ea typeface="Roboto" panose="02000000000000000000" pitchFamily="2" charset="0"/>
                <a:cs typeface="Calibri" panose="020F0502020204030204" pitchFamily="34" charset="0"/>
              </a:rPr>
              <a:t>Hebben jullie hier in de (</a:t>
            </a:r>
            <a:r>
              <a:rPr lang="nl-NL" sz="1100" dirty="0" err="1">
                <a:solidFill>
                  <a:srgbClr val="B82D1F"/>
                </a:solidFill>
                <a:latin typeface="Roboto" panose="02000000000000000000" pitchFamily="2" charset="0"/>
                <a:ea typeface="Roboto" panose="02000000000000000000" pitchFamily="2" charset="0"/>
                <a:cs typeface="Calibri" panose="020F0502020204030204" pitchFamily="34" charset="0"/>
              </a:rPr>
              <a:t>opleidings</a:t>
            </a:r>
            <a:r>
              <a:rPr lang="nl-NL" sz="1100" dirty="0">
                <a:solidFill>
                  <a:srgbClr val="B82D1F"/>
                </a:solidFill>
                <a:latin typeface="Roboto" panose="02000000000000000000" pitchFamily="2" charset="0"/>
                <a:ea typeface="Roboto" panose="02000000000000000000" pitchFamily="2" charset="0"/>
                <a:cs typeface="Calibri" panose="020F0502020204030204" pitchFamily="34" charset="0"/>
              </a:rPr>
              <a:t>)school een visie op zowel voor studenten als starters?</a:t>
            </a:r>
          </a:p>
          <a:p>
            <a:pPr marL="228600" indent="-228600">
              <a:lnSpc>
                <a:spcPct val="107000"/>
              </a:lnSpc>
              <a:spcAft>
                <a:spcPts val="0"/>
              </a:spcAft>
              <a:buFont typeface="+mj-lt"/>
              <a:buAutoNum type="alphaUcPeriod"/>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1100" i="1" dirty="0">
                <a:solidFill>
                  <a:srgbClr val="B82D1F"/>
                </a:solidFill>
                <a:effectLst/>
                <a:latin typeface="Roboto"/>
                <a:ea typeface="Roboto"/>
                <a:cs typeface="Calibri"/>
              </a:rPr>
              <a:t>Stap 4: </a:t>
            </a:r>
            <a:r>
              <a:rPr lang="nl-NL" sz="1100" dirty="0">
                <a:solidFill>
                  <a:srgbClr val="B82D1F"/>
                </a:solidFill>
                <a:latin typeface="Roboto" panose="02000000000000000000" pitchFamily="2" charset="0"/>
                <a:ea typeface="Roboto" panose="02000000000000000000" pitchFamily="2" charset="0"/>
                <a:cs typeface="Calibri" panose="020F0502020204030204" pitchFamily="34" charset="0"/>
              </a:rPr>
              <a:t>Wat zijn sterke punten en wat zijn ontwikkelpunten t.a.v. de ontwikkeling van begeleiden naar opleiden?</a:t>
            </a: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r>
              <a:rPr lang="en-GB"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en-GB" sz="1100" dirty="0">
                <a:solidFill>
                  <a:srgbClr val="B82D1F"/>
                </a:solidFill>
                <a:effectLst/>
                <a:latin typeface="Roboto" panose="02000000000000000000" pitchFamily="2" charset="0"/>
                <a:ea typeface="Roboto" panose="02000000000000000000" pitchFamily="2" charset="0"/>
                <a:cs typeface="Arial" panose="020B0604020202020204" pitchFamily="34" charset="0"/>
              </a:rPr>
              <a:t> </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7" name="Tekstvak 6">
            <a:extLst>
              <a:ext uri="{FF2B5EF4-FFF2-40B4-BE49-F238E27FC236}">
                <a16:creationId xmlns:a16="http://schemas.microsoft.com/office/drawing/2014/main" id="{9A09D869-29D5-3972-3F4E-9128C539E4DC}"/>
              </a:ext>
            </a:extLst>
          </p:cNvPr>
          <p:cNvSpPr txBox="1">
            <a:spLocks noChangeArrowheads="1"/>
          </p:cNvSpPr>
          <p:nvPr/>
        </p:nvSpPr>
        <p:spPr bwMode="auto">
          <a:xfrm>
            <a:off x="4024071" y="3566238"/>
            <a:ext cx="2694614" cy="6023251"/>
          </a:xfrm>
          <a:prstGeom prst="rect">
            <a:avLst/>
          </a:prstGeom>
          <a:solidFill>
            <a:srgbClr val="F1B3AD"/>
          </a:solidFill>
          <a:ln>
            <a:solidFill>
              <a:srgbClr val="C00000"/>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gn="ctr">
              <a:lnSpc>
                <a:spcPct val="107000"/>
              </a:lnSpc>
              <a:spcAft>
                <a:spcPts val="0"/>
              </a:spcAft>
            </a:pPr>
            <a:r>
              <a:rPr lang="nl-BE" sz="1000" b="1" dirty="0">
                <a:solidFill>
                  <a:schemeClr val="tx1"/>
                </a:solidFill>
                <a:effectLst/>
                <a:latin typeface="Roboto"/>
                <a:ea typeface="Roboto"/>
                <a:cs typeface="Calibri"/>
              </a:rPr>
              <a:t>Startende leraren</a:t>
            </a:r>
          </a:p>
          <a:p>
            <a:pPr>
              <a:lnSpc>
                <a:spcPct val="107000"/>
              </a:lnSpc>
              <a:spcAft>
                <a:spcPts val="0"/>
              </a:spcAft>
            </a:pP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900" dirty="0">
                <a:solidFill>
                  <a:schemeClr val="tx1"/>
                </a:solidFill>
                <a:effectLst/>
                <a:latin typeface="Roboto"/>
                <a:ea typeface="Roboto"/>
                <a:cs typeface="Calibri"/>
              </a:rPr>
              <a:t>De coach(es) van starter(s) kan/kunnen in eigen woorden het docentprofiel van de school uitleggen. Wat wordt op deze school verwacht van een docent qua pedagogiek, didactiek, professionele ontwikkeling etc</a:t>
            </a:r>
            <a:r>
              <a:rPr lang="nl-NL" sz="900" dirty="0">
                <a:solidFill>
                  <a:schemeClr val="tx1"/>
                </a:solidFill>
                <a:latin typeface="Roboto"/>
                <a:ea typeface="Roboto"/>
                <a:cs typeface="Calibri"/>
              </a:rPr>
              <a:t>.?</a:t>
            </a: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900" dirty="0">
                <a:solidFill>
                  <a:schemeClr val="tx1"/>
                </a:solidFill>
                <a:effectLst/>
                <a:latin typeface="Roboto"/>
                <a:ea typeface="Roboto"/>
                <a:cs typeface="Calibri"/>
              </a:rPr>
              <a:t>De coach(es) van starter(s) coachen </a:t>
            </a:r>
            <a:r>
              <a:rPr lang="nl-NL" sz="900" dirty="0">
                <a:solidFill>
                  <a:schemeClr val="tx1"/>
                </a:solidFill>
                <a:latin typeface="Roboto"/>
                <a:ea typeface="Roboto"/>
                <a:cs typeface="Calibri"/>
              </a:rPr>
              <a:t>deze  collega's </a:t>
            </a:r>
            <a:r>
              <a:rPr lang="nl-NL" sz="900" dirty="0">
                <a:solidFill>
                  <a:schemeClr val="tx1"/>
                </a:solidFill>
                <a:effectLst/>
                <a:latin typeface="Roboto"/>
                <a:ea typeface="Roboto"/>
                <a:cs typeface="Calibri"/>
              </a:rPr>
              <a:t>vanuit de pedagogisch didactische visie van de school (voorleven). </a:t>
            </a: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900" dirty="0">
                <a:solidFill>
                  <a:schemeClr val="tx1"/>
                </a:solidFill>
                <a:effectLst/>
                <a:latin typeface="Roboto"/>
                <a:ea typeface="Roboto"/>
                <a:cs typeface="Calibri"/>
              </a:rPr>
              <a:t>In de coaching van starters wordt expliciet stilgestaan bij de verwachtingen die er zijn van de starter in het team,</a:t>
            </a:r>
            <a:r>
              <a:rPr lang="nl-NL" sz="900" dirty="0">
                <a:solidFill>
                  <a:schemeClr val="tx1"/>
                </a:solidFill>
                <a:latin typeface="Roboto"/>
                <a:ea typeface="Roboto"/>
                <a:cs typeface="Calibri"/>
              </a:rPr>
              <a:t> en de</a:t>
            </a:r>
            <a:r>
              <a:rPr lang="nl-NL" sz="900" dirty="0">
                <a:solidFill>
                  <a:schemeClr val="tx1"/>
                </a:solidFill>
                <a:effectLst/>
                <a:latin typeface="Roboto"/>
                <a:ea typeface="Roboto"/>
                <a:cs typeface="Calibri"/>
              </a:rPr>
              <a:t> school en </a:t>
            </a:r>
            <a:r>
              <a:rPr lang="nl-NL" sz="900" dirty="0">
                <a:solidFill>
                  <a:schemeClr val="tx1"/>
                </a:solidFill>
                <a:latin typeface="Roboto"/>
                <a:ea typeface="Roboto"/>
                <a:cs typeface="Calibri"/>
              </a:rPr>
              <a:t>de</a:t>
            </a:r>
            <a:r>
              <a:rPr lang="nl-NL" sz="900" dirty="0">
                <a:solidFill>
                  <a:schemeClr val="tx1"/>
                </a:solidFill>
                <a:effectLst/>
                <a:latin typeface="Roboto"/>
                <a:ea typeface="Roboto"/>
                <a:cs typeface="Calibri"/>
              </a:rPr>
              <a:t> </a:t>
            </a:r>
            <a:r>
              <a:rPr lang="nl-NL" sz="900" dirty="0">
                <a:solidFill>
                  <a:schemeClr val="tx1"/>
                </a:solidFill>
                <a:latin typeface="Roboto"/>
                <a:ea typeface="Roboto"/>
                <a:cs typeface="Calibri"/>
              </a:rPr>
              <a:t> verwachtingen die de starter</a:t>
            </a:r>
            <a:r>
              <a:rPr lang="nl-NL" sz="900" dirty="0">
                <a:solidFill>
                  <a:schemeClr val="tx1"/>
                </a:solidFill>
                <a:effectLst/>
                <a:latin typeface="Roboto"/>
                <a:ea typeface="Roboto"/>
                <a:cs typeface="Calibri"/>
              </a:rPr>
              <a:t> van zichzelf heeft.</a:t>
            </a: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900" dirty="0">
                <a:solidFill>
                  <a:schemeClr val="tx1"/>
                </a:solidFill>
                <a:latin typeface="Roboto"/>
                <a:ea typeface="Roboto"/>
                <a:cs typeface="Calibri"/>
              </a:rPr>
              <a:t>In de coaching van starters wordt expliciet stilgestaan bij wanneer goed, goed genoeg is.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latin typeface="Roboto"/>
                <a:ea typeface="Roboto"/>
                <a:cs typeface="Arial"/>
              </a:rPr>
              <a:t>Er wordt tijd gefaciliteerd en ervaren voor het begeleiden van starters.</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buFont typeface="Arial" panose="020B0604020202020204" pitchFamily="34" charset="0"/>
              <a:buChar char="•"/>
            </a:pPr>
            <a:r>
              <a:rPr lang="nl-NL" sz="900" dirty="0">
                <a:solidFill>
                  <a:schemeClr val="tx1"/>
                </a:solidFill>
                <a:effectLst/>
                <a:latin typeface="Roboto"/>
                <a:ea typeface="Roboto"/>
                <a:cs typeface="Calibri"/>
              </a:rPr>
              <a:t>De starter wordt (gedurende het inductietraject) gevraagd</a:t>
            </a:r>
            <a:r>
              <a:rPr lang="nl-NL" sz="900" dirty="0">
                <a:solidFill>
                  <a:schemeClr val="tx1"/>
                </a:solidFill>
                <a:latin typeface="Roboto"/>
                <a:ea typeface="Roboto"/>
                <a:cs typeface="Calibri"/>
              </a:rPr>
              <a:t> </a:t>
            </a:r>
            <a:r>
              <a:rPr lang="nl-NL" sz="900" dirty="0">
                <a:solidFill>
                  <a:schemeClr val="tx1"/>
                </a:solidFill>
                <a:effectLst/>
                <a:latin typeface="Roboto"/>
                <a:ea typeface="Roboto"/>
                <a:cs typeface="Calibri"/>
              </a:rPr>
              <a:t>welke behoeften hij/zij heeft.</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a:ea typeface="Roboto"/>
                <a:cs typeface="Calibri"/>
              </a:rPr>
              <a:t>Er wordt intervisie voor starters gefaciliteerd qua tijd en begeleiding. </a:t>
            </a: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a:ea typeface="Roboto"/>
                <a:cs typeface="Calibri"/>
              </a:rPr>
              <a:t>Starters worden gestimuleerd om te praten over en gecoacht bij hun professionele identiteitsontwikkeling. </a:t>
            </a: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a:ea typeface="Roboto"/>
                <a:cs typeface="Calibri"/>
              </a:rPr>
              <a:t>Coaching van starters vindt plaats vanuit de kwaliteiten en effectieve gedragspatronen van de starter. </a:t>
            </a: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a:ea typeface="Roboto"/>
                <a:cs typeface="Calibri"/>
              </a:rPr>
              <a:t>In de coaching van starters worden niet effectieve denk- en gedragspatronen bespreekbaar gemaakt. </a:t>
            </a: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a:ea typeface="Roboto"/>
                <a:cs typeface="Arial"/>
              </a:rPr>
              <a:t>In de coaching van starters wordt exp</a:t>
            </a:r>
            <a:r>
              <a:rPr lang="nl-NL" sz="900" dirty="0">
                <a:solidFill>
                  <a:schemeClr val="tx1"/>
                </a:solidFill>
                <a:latin typeface="Roboto"/>
                <a:ea typeface="Roboto"/>
                <a:cs typeface="Arial"/>
              </a:rPr>
              <a:t>liciet stilgestaan bij bereikte en ervaren successen van de starter.</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900" dirty="0">
                <a:solidFill>
                  <a:schemeClr val="tx1"/>
                </a:solidFill>
                <a:effectLst/>
                <a:latin typeface="Roboto"/>
                <a:ea typeface="Roboto"/>
                <a:cs typeface="Calibri"/>
              </a:rPr>
              <a:t>De coach(es) van starter(s) heeft/hebben zicht op de </a:t>
            </a:r>
            <a:r>
              <a:rPr lang="nl-NL" sz="900" dirty="0" err="1">
                <a:solidFill>
                  <a:schemeClr val="tx1"/>
                </a:solidFill>
                <a:effectLst/>
                <a:latin typeface="Roboto"/>
                <a:ea typeface="Roboto"/>
                <a:cs typeface="Calibri"/>
              </a:rPr>
              <a:t>contextspecifieke</a:t>
            </a:r>
            <a:r>
              <a:rPr lang="nl-NL" sz="900" dirty="0">
                <a:solidFill>
                  <a:schemeClr val="tx1"/>
                </a:solidFill>
                <a:effectLst/>
                <a:latin typeface="Roboto"/>
                <a:ea typeface="Roboto"/>
                <a:cs typeface="Calibri"/>
              </a:rPr>
              <a:t> eisen die gesteld worden aan de starter en gebruikt deze kennis in het begeleiden van starters.</a:t>
            </a: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900" i="1" dirty="0">
                <a:effectLst/>
                <a:latin typeface="Roboto" panose="02000000000000000000" pitchFamily="2" charset="0"/>
                <a:ea typeface="Roboto" panose="02000000000000000000" pitchFamily="2" charset="0"/>
                <a:cs typeface="Calibri" panose="020F0502020204030204" pitchFamily="34" charset="0"/>
              </a:rPr>
            </a:b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p:txBody>
      </p:sp>
      <p:sp>
        <p:nvSpPr>
          <p:cNvPr id="9" name="Tekstvak 2">
            <a:extLst>
              <a:ext uri="{FF2B5EF4-FFF2-40B4-BE49-F238E27FC236}">
                <a16:creationId xmlns:a16="http://schemas.microsoft.com/office/drawing/2014/main" id="{D78FBAA4-EF83-6A90-2235-0D423EC2F110}"/>
              </a:ext>
            </a:extLst>
          </p:cNvPr>
          <p:cNvSpPr txBox="1">
            <a:spLocks noChangeArrowheads="1"/>
          </p:cNvSpPr>
          <p:nvPr/>
        </p:nvSpPr>
        <p:spPr bwMode="auto">
          <a:xfrm>
            <a:off x="7086950" y="5137852"/>
            <a:ext cx="7046454" cy="4561732"/>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200" b="1" dirty="0">
                <a:solidFill>
                  <a:srgbClr val="B82D1F"/>
                </a:solidFill>
                <a:effectLst/>
                <a:latin typeface="Roboto"/>
                <a:ea typeface="Roboto"/>
                <a:cs typeface="Calibri"/>
              </a:rPr>
              <a:t>Thema 2:	Professionele identiteit en enculturatie</a:t>
            </a:r>
          </a:p>
          <a:p>
            <a:pPr>
              <a:lnSpc>
                <a:spcPct val="107000"/>
              </a:lnSpc>
              <a:spcAft>
                <a:spcPts val="0"/>
              </a:spcAft>
            </a:pPr>
            <a:r>
              <a:rPr lang="nl-NL" sz="1100" i="1" dirty="0">
                <a:solidFill>
                  <a:srgbClr val="B82D1F"/>
                </a:solidFill>
                <a:effectLst/>
                <a:latin typeface="Roboto"/>
                <a:ea typeface="Roboto"/>
                <a:cs typeface="Calibri"/>
              </a:rPr>
              <a:t>Stap 1:</a:t>
            </a:r>
            <a:r>
              <a:rPr lang="nl-NL" sz="1100" i="1" dirty="0">
                <a:solidFill>
                  <a:srgbClr val="B82D1F"/>
                </a:solidFill>
                <a:latin typeface="Roboto"/>
                <a:ea typeface="Roboto"/>
                <a:cs typeface="Calibri"/>
              </a:rPr>
              <a:t>	</a:t>
            </a:r>
            <a:r>
              <a:rPr lang="nl-NL" sz="1100" dirty="0">
                <a:solidFill>
                  <a:srgbClr val="B82D1F"/>
                </a:solidFill>
                <a:effectLst/>
                <a:latin typeface="Roboto"/>
                <a:ea typeface="Roboto"/>
                <a:cs typeface="Calibri"/>
              </a:rPr>
              <a:t>Bekijk de reflectiekaart </a:t>
            </a:r>
            <a:r>
              <a:rPr lang="nl-NL" sz="1100" b="1" u="sng" dirty="0">
                <a:solidFill>
                  <a:srgbClr val="B82D1F"/>
                </a:solidFill>
                <a:effectLst/>
                <a:latin typeface="Roboto"/>
                <a:ea typeface="Roboto"/>
                <a:cs typeface="Calibri"/>
              </a:rPr>
              <a:t>”Professionele identiteit en enculturatie</a:t>
            </a:r>
            <a:r>
              <a:rPr lang="nl-NL" sz="1100" b="1" dirty="0">
                <a:solidFill>
                  <a:srgbClr val="B82D1F"/>
                </a:solidFill>
                <a:effectLst/>
                <a:latin typeface="Roboto"/>
                <a:ea typeface="Roboto"/>
                <a:cs typeface="Calibri"/>
              </a:rPr>
              <a:t>”. </a:t>
            </a:r>
            <a:r>
              <a:rPr lang="nl-NL" sz="1100" dirty="0">
                <a:solidFill>
                  <a:srgbClr val="B82D1F"/>
                </a:solidFill>
                <a:effectLst/>
                <a:latin typeface="Roboto"/>
                <a:ea typeface="Roboto"/>
                <a:cs typeface="Calibri"/>
              </a:rPr>
              <a:t>Brainstorm voor jezelf</a:t>
            </a:r>
            <a:r>
              <a:rPr lang="nl-NL" sz="1100" dirty="0">
                <a:solidFill>
                  <a:srgbClr val="B82D1F"/>
                </a:solidFill>
                <a:latin typeface="Roboto"/>
                <a:ea typeface="Roboto"/>
                <a:cs typeface="Calibri"/>
              </a:rPr>
              <a:t>:</a:t>
            </a:r>
            <a:r>
              <a:rPr lang="nl-NL" sz="1100" dirty="0">
                <a:solidFill>
                  <a:srgbClr val="B82D1F"/>
                </a:solidFill>
                <a:effectLst/>
                <a:latin typeface="Roboto"/>
                <a:ea typeface="Roboto"/>
                <a:cs typeface="Calibri"/>
              </a:rPr>
              <a:t> aan welke 	elementen van professionele identiteitsontwikkeling en enculturatie </a:t>
            </a:r>
            <a:r>
              <a:rPr lang="nl-NL" sz="1100" dirty="0">
                <a:solidFill>
                  <a:srgbClr val="B82D1F"/>
                </a:solidFill>
                <a:latin typeface="Roboto"/>
                <a:ea typeface="Roboto"/>
                <a:cs typeface="Calibri"/>
              </a:rPr>
              <a:t>besteed jij</a:t>
            </a:r>
            <a:r>
              <a:rPr lang="nl-NL" sz="1100" dirty="0">
                <a:solidFill>
                  <a:srgbClr val="B82D1F"/>
                </a:solidFill>
                <a:effectLst/>
                <a:latin typeface="Roboto"/>
                <a:ea typeface="Roboto"/>
                <a:cs typeface="Calibri"/>
              </a:rPr>
              <a:t>/</a:t>
            </a:r>
            <a:r>
              <a:rPr lang="nl-NL" sz="1100" dirty="0">
                <a:solidFill>
                  <a:srgbClr val="B82D1F"/>
                </a:solidFill>
                <a:latin typeface="Roboto"/>
                <a:ea typeface="Roboto"/>
                <a:cs typeface="Calibri"/>
              </a:rPr>
              <a:t>besteden jullie in</a:t>
            </a:r>
            <a:r>
              <a:rPr lang="nl-NL" sz="1100" dirty="0">
                <a:solidFill>
                  <a:srgbClr val="B82D1F"/>
                </a:solidFill>
                <a:effectLst/>
                <a:latin typeface="Roboto"/>
                <a:ea typeface="Roboto"/>
                <a:cs typeface="Calibri"/>
              </a:rPr>
              <a:t> de 	coaching van studenten in de eindfase en starters aandacht</a:t>
            </a:r>
            <a:r>
              <a:rPr lang="nl-NL" sz="1100" dirty="0">
                <a:solidFill>
                  <a:srgbClr val="B82D1F"/>
                </a:solidFill>
                <a:latin typeface="Roboto"/>
                <a:ea typeface="Roboto"/>
                <a:cs typeface="Calibri"/>
              </a:rPr>
              <a:t>?</a:t>
            </a:r>
            <a:r>
              <a:rPr lang="nl-NL" sz="1100" dirty="0">
                <a:solidFill>
                  <a:srgbClr val="B82D1F"/>
                </a:solidFill>
                <a:effectLst/>
                <a:latin typeface="Roboto"/>
                <a:ea typeface="Roboto"/>
                <a:cs typeface="Calibri"/>
              </a:rPr>
              <a:t> </a:t>
            </a:r>
          </a:p>
          <a:p>
            <a:pPr>
              <a:lnSpc>
                <a:spcPct val="107000"/>
              </a:lnSpc>
              <a:spcAft>
                <a:spcPts val="0"/>
              </a:spcAft>
            </a:pPr>
            <a:endParaRPr lang="nl-NL" sz="1100" dirty="0">
              <a:solidFill>
                <a:srgbClr val="B82D1F"/>
              </a:solidFill>
              <a:latin typeface="Roboto"/>
              <a:ea typeface="Roboto"/>
              <a:cs typeface="Calibri"/>
            </a:endParaRPr>
          </a:p>
          <a:p>
            <a:pPr>
              <a:lnSpc>
                <a:spcPct val="107000"/>
              </a:lnSpc>
              <a:spcAft>
                <a:spcPts val="0"/>
              </a:spcAft>
            </a:pPr>
            <a:endParaRPr lang="nl-NL" sz="1100" dirty="0">
              <a:solidFill>
                <a:srgbClr val="B82D1F"/>
              </a:solidFill>
              <a:effectLst/>
              <a:latin typeface="Roboto"/>
              <a:ea typeface="Roboto"/>
              <a:cs typeface="Calibri"/>
            </a:endParaRPr>
          </a:p>
          <a:p>
            <a:pPr>
              <a:lnSpc>
                <a:spcPct val="107000"/>
              </a:lnSpc>
              <a:spcAft>
                <a:spcPts val="0"/>
              </a:spcAft>
            </a:pPr>
            <a:endParaRPr lang="nl-NL" sz="1100" dirty="0">
              <a:solidFill>
                <a:srgbClr val="B82D1F"/>
              </a:solidFill>
              <a:latin typeface="Roboto"/>
              <a:ea typeface="Roboto"/>
              <a:cs typeface="Calibri"/>
            </a:endParaRPr>
          </a:p>
          <a:p>
            <a:pPr>
              <a:lnSpc>
                <a:spcPct val="107000"/>
              </a:lnSpc>
              <a:spcAft>
                <a:spcPts val="0"/>
              </a:spcAft>
            </a:pPr>
            <a:endParaRPr lang="nl-NL" sz="1100" dirty="0">
              <a:solidFill>
                <a:srgbClr val="B82D1F"/>
              </a:solidFill>
              <a:latin typeface="Roboto"/>
              <a:ea typeface="Roboto"/>
              <a:cs typeface="Calibri"/>
            </a:endParaRPr>
          </a:p>
          <a:p>
            <a:pPr>
              <a:lnSpc>
                <a:spcPct val="107000"/>
              </a:lnSpc>
              <a:spcAft>
                <a:spcPts val="0"/>
              </a:spcAft>
            </a:pPr>
            <a:endParaRPr lang="nl-NL" sz="1100" dirty="0">
              <a:solidFill>
                <a:srgbClr val="B82D1F"/>
              </a:solidFill>
              <a:effectLst/>
              <a:latin typeface="Roboto"/>
              <a:ea typeface="Roboto"/>
              <a:cs typeface="Calibri"/>
            </a:endParaRPr>
          </a:p>
          <a:p>
            <a:pPr>
              <a:lnSpc>
                <a:spcPct val="107000"/>
              </a:lnSpc>
            </a:pPr>
            <a:r>
              <a:rPr lang="nl-NL" sz="1100" i="1" dirty="0">
                <a:solidFill>
                  <a:srgbClr val="B82D1F"/>
                </a:solidFill>
                <a:effectLst/>
                <a:latin typeface="Roboto" panose="02000000000000000000" pitchFamily="2" charset="0"/>
                <a:ea typeface="Roboto" panose="02000000000000000000" pitchFamily="2" charset="0"/>
                <a:cs typeface="Roboto" panose="02000000000000000000" pitchFamily="2" charset="0"/>
              </a:rPr>
              <a:t>Stap 2:	</a:t>
            </a:r>
            <a:r>
              <a:rPr lang="nl-NL" sz="1100" dirty="0">
                <a:solidFill>
                  <a:srgbClr val="B82D1F"/>
                </a:solidFill>
                <a:effectLst/>
                <a:latin typeface="Roboto" panose="02000000000000000000" pitchFamily="2" charset="0"/>
                <a:ea typeface="Roboto" panose="02000000000000000000" pitchFamily="2" charset="0"/>
                <a:cs typeface="Roboto" panose="02000000000000000000" pitchFamily="2" charset="0"/>
              </a:rPr>
              <a:t>Bespreek met elkaar jullie antwoorden. In welke mate besteed jij en besteden jullie als school aandacht 	aan de professionele identiteitsontwikkeling en enculturatie van studenten in de eindfase en starters? 	Hebben jullie hier een expliciete visie op in de school?</a:t>
            </a:r>
          </a:p>
          <a:p>
            <a:pPr>
              <a:lnSpc>
                <a:spcPct val="107000"/>
              </a:lnSpc>
              <a:spcAft>
                <a:spcPts val="0"/>
              </a:spcAft>
            </a:pPr>
            <a:endParaRPr lang="nl-NL" sz="1100" dirty="0">
              <a:solidFill>
                <a:srgbClr val="B82D1F"/>
              </a:solidFill>
              <a:latin typeface="Roboto"/>
              <a:ea typeface="Roboto"/>
              <a:cs typeface="Calibri"/>
            </a:endParaRPr>
          </a:p>
          <a:p>
            <a:pPr>
              <a:lnSpc>
                <a:spcPct val="107000"/>
              </a:lnSpc>
              <a:spcAft>
                <a:spcPts val="0"/>
              </a:spcAft>
            </a:pPr>
            <a:endParaRPr lang="nl-NL" sz="1100" dirty="0">
              <a:solidFill>
                <a:srgbClr val="B82D1F"/>
              </a:solidFill>
              <a:effectLst/>
              <a:latin typeface="Roboto"/>
              <a:ea typeface="Roboto"/>
              <a:cs typeface="Calibri"/>
            </a:endParaRPr>
          </a:p>
          <a:p>
            <a:pPr>
              <a:lnSpc>
                <a:spcPct val="107000"/>
              </a:lnSpc>
              <a:spcAft>
                <a:spcPts val="0"/>
              </a:spcAft>
            </a:pPr>
            <a:endParaRPr lang="nl-NL" sz="1100" dirty="0">
              <a:solidFill>
                <a:srgbClr val="B82D1F"/>
              </a:solidFill>
              <a:latin typeface="Roboto"/>
              <a:ea typeface="Roboto"/>
              <a:cs typeface="Calibri"/>
            </a:endParaRPr>
          </a:p>
          <a:p>
            <a:pPr>
              <a:lnSpc>
                <a:spcPct val="107000"/>
              </a:lnSpc>
              <a:spcAft>
                <a:spcPts val="0"/>
              </a:spcAft>
            </a:pPr>
            <a:endParaRPr lang="nl-NL" sz="1100" dirty="0">
              <a:solidFill>
                <a:srgbClr val="B82D1F"/>
              </a:solidFill>
              <a:effectLst/>
              <a:latin typeface="Roboto"/>
              <a:ea typeface="Roboto"/>
              <a:cs typeface="Calibri"/>
            </a:endParaRPr>
          </a:p>
          <a:p>
            <a:pPr>
              <a:lnSpc>
                <a:spcPct val="107000"/>
              </a:lnSpc>
              <a:spcAft>
                <a:spcPts val="0"/>
              </a:spcAft>
            </a:pPr>
            <a:endParaRPr lang="nl-NL" sz="1100" dirty="0">
              <a:solidFill>
                <a:srgbClr val="B82D1F"/>
              </a:solidFill>
              <a:latin typeface="Roboto"/>
              <a:ea typeface="Roboto"/>
              <a:cs typeface="Calibri"/>
            </a:endParaRPr>
          </a:p>
          <a:p>
            <a:pPr>
              <a:lnSpc>
                <a:spcPct val="107000"/>
              </a:lnSpc>
              <a:spcAft>
                <a:spcPts val="0"/>
              </a:spcAft>
            </a:pPr>
            <a:endParaRPr lang="nl-NL" sz="1100" dirty="0">
              <a:solidFill>
                <a:srgbClr val="B82D1F"/>
              </a:solidFill>
              <a:effectLst/>
              <a:latin typeface="Roboto"/>
              <a:ea typeface="Roboto"/>
              <a:cs typeface="Calibri"/>
            </a:endParaRPr>
          </a:p>
          <a:p>
            <a:pPr>
              <a:lnSpc>
                <a:spcPct val="107000"/>
              </a:lnSpc>
              <a:spcAft>
                <a:spcPts val="0"/>
              </a:spcAft>
            </a:pPr>
            <a:r>
              <a:rPr lang="nl-NL" sz="1100" i="1" dirty="0">
                <a:solidFill>
                  <a:srgbClr val="B82D1F"/>
                </a:solidFill>
                <a:latin typeface="Roboto"/>
                <a:ea typeface="Roboto"/>
                <a:cs typeface="Calibri"/>
              </a:rPr>
              <a:t>Stap 3:	</a:t>
            </a:r>
            <a:r>
              <a:rPr lang="nl-NL" sz="1100" dirty="0">
                <a:solidFill>
                  <a:srgbClr val="B82D1F"/>
                </a:solidFill>
                <a:latin typeface="Roboto"/>
                <a:ea typeface="Roboto"/>
                <a:cs typeface="Calibri"/>
              </a:rPr>
              <a:t>Wat zijn sterke punten en waar zie je punten voor ontwikkeling m.b.t. de professionele 	identiteitsontwikkeling en enculturatie </a:t>
            </a:r>
            <a:r>
              <a:rPr lang="nl-NL" sz="1100" dirty="0">
                <a:solidFill>
                  <a:srgbClr val="B82D1F"/>
                </a:solidFill>
                <a:effectLst/>
                <a:latin typeface="Roboto"/>
                <a:ea typeface="Roboto"/>
                <a:cs typeface="Calibri"/>
              </a:rPr>
              <a:t>van studenten inde eindfase en starters?</a:t>
            </a: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183036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9B377-6154-2C00-3798-B0ADC8832703}"/>
            </a:ext>
          </a:extLst>
        </p:cNvPr>
        <p:cNvGrpSpPr/>
        <p:nvPr/>
      </p:nvGrpSpPr>
      <p:grpSpPr>
        <a:xfrm>
          <a:off x="0" y="0"/>
          <a:ext cx="0" cy="0"/>
          <a:chOff x="0" y="0"/>
          <a:chExt cx="0" cy="0"/>
        </a:xfrm>
      </p:grpSpPr>
      <p:sp>
        <p:nvSpPr>
          <p:cNvPr id="8" name="Tekstvak 2">
            <a:extLst>
              <a:ext uri="{FF2B5EF4-FFF2-40B4-BE49-F238E27FC236}">
                <a16:creationId xmlns:a16="http://schemas.microsoft.com/office/drawing/2014/main" id="{90CA1C1E-F80D-D114-5835-89BFE83FA887}"/>
              </a:ext>
            </a:extLst>
          </p:cNvPr>
          <p:cNvSpPr txBox="1">
            <a:spLocks noChangeArrowheads="1"/>
          </p:cNvSpPr>
          <p:nvPr/>
        </p:nvSpPr>
        <p:spPr bwMode="auto">
          <a:xfrm>
            <a:off x="7072132" y="944425"/>
            <a:ext cx="6875363" cy="8720436"/>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200" b="1" dirty="0">
                <a:solidFill>
                  <a:srgbClr val="B82D1F"/>
                </a:solidFill>
                <a:latin typeface="Roboto" panose="02000000000000000000" pitchFamily="2" charset="0"/>
                <a:ea typeface="Roboto" panose="02000000000000000000" pitchFamily="2" charset="0"/>
                <a:cs typeface="Calibri" panose="020F0502020204030204" pitchFamily="34" charset="0"/>
              </a:rPr>
              <a:t>Thema </a:t>
            </a:r>
            <a:r>
              <a:rPr lang="nl-NL" sz="1200" b="1" dirty="0">
                <a:solidFill>
                  <a:srgbClr val="B82D1F"/>
                </a:solidFill>
                <a:effectLst/>
                <a:latin typeface="Roboto" panose="02000000000000000000" pitchFamily="2" charset="0"/>
                <a:ea typeface="Roboto" panose="02000000000000000000" pitchFamily="2" charset="0"/>
                <a:cs typeface="Calibri" panose="020F0502020204030204" pitchFamily="34" charset="0"/>
              </a:rPr>
              <a:t>4: (Leren) reflecteren</a:t>
            </a:r>
          </a:p>
          <a:p>
            <a:pPr>
              <a:lnSpc>
                <a:spcPct val="107000"/>
              </a:lnSpc>
            </a:pPr>
            <a:r>
              <a:rPr lang="en-GB" sz="1100" dirty="0">
                <a:solidFill>
                  <a:srgbClr val="B82D1F"/>
                </a:solidFill>
                <a:effectLst/>
                <a:latin typeface="Roboto"/>
                <a:ea typeface="Roboto"/>
                <a:cs typeface="Calibri"/>
              </a:rPr>
              <a:t>Diepgaande </a:t>
            </a:r>
            <a:r>
              <a:rPr lang="en-GB" sz="1100" dirty="0" err="1">
                <a:solidFill>
                  <a:srgbClr val="B82D1F"/>
                </a:solidFill>
                <a:effectLst/>
                <a:latin typeface="Roboto"/>
                <a:ea typeface="Roboto"/>
                <a:cs typeface="Calibri"/>
              </a:rPr>
              <a:t>reflectie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stimuleert</a:t>
            </a:r>
            <a:r>
              <a:rPr lang="en-GB" sz="1100" dirty="0">
                <a:solidFill>
                  <a:srgbClr val="B82D1F"/>
                </a:solidFill>
                <a:effectLst/>
                <a:latin typeface="Roboto"/>
                <a:ea typeface="Roboto"/>
                <a:cs typeface="Calibri"/>
              </a:rPr>
              <a:t> de </a:t>
            </a:r>
            <a:r>
              <a:rPr lang="en-GB" sz="1100" dirty="0" err="1">
                <a:solidFill>
                  <a:srgbClr val="B82D1F"/>
                </a:solidFill>
                <a:effectLst/>
                <a:latin typeface="Roboto"/>
                <a:ea typeface="Roboto"/>
                <a:cs typeface="Calibri"/>
              </a:rPr>
              <a:t>ontwikkeling</a:t>
            </a:r>
            <a:r>
              <a:rPr lang="en-GB" sz="1100" dirty="0">
                <a:solidFill>
                  <a:srgbClr val="B82D1F"/>
                </a:solidFill>
                <a:effectLst/>
                <a:latin typeface="Roboto"/>
                <a:ea typeface="Roboto"/>
                <a:cs typeface="Calibri"/>
              </a:rPr>
              <a:t> van </a:t>
            </a:r>
            <a:r>
              <a:rPr lang="en-GB" sz="1100" dirty="0">
                <a:solidFill>
                  <a:srgbClr val="B82D1F"/>
                </a:solidFill>
                <a:latin typeface="Roboto"/>
                <a:ea typeface="Roboto"/>
                <a:cs typeface="Calibri"/>
              </a:rPr>
              <a:t>de </a:t>
            </a:r>
            <a:r>
              <a:rPr lang="en-GB" sz="1100" dirty="0" err="1">
                <a:solidFill>
                  <a:srgbClr val="B82D1F"/>
                </a:solidFill>
                <a:effectLst/>
                <a:latin typeface="Roboto"/>
                <a:ea typeface="Roboto"/>
                <a:cs typeface="Calibri"/>
              </a:rPr>
              <a:t>professionele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identiteit</a:t>
            </a:r>
            <a:r>
              <a:rPr lang="en-GB" sz="1100" dirty="0">
                <a:solidFill>
                  <a:srgbClr val="B82D1F"/>
                </a:solidFill>
                <a:effectLst/>
                <a:latin typeface="Roboto"/>
                <a:ea typeface="Roboto"/>
                <a:cs typeface="Calibri"/>
              </a:rPr>
              <a:t> van </a:t>
            </a:r>
            <a:r>
              <a:rPr lang="en-GB" sz="1100" dirty="0" err="1">
                <a:solidFill>
                  <a:srgbClr val="B82D1F"/>
                </a:solidFill>
                <a:effectLst/>
                <a:latin typeface="Roboto"/>
                <a:ea typeface="Roboto"/>
                <a:cs typeface="Calibri"/>
              </a:rPr>
              <a:t>studenten</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en</a:t>
            </a:r>
            <a:r>
              <a:rPr lang="en-GB" sz="1100" dirty="0">
                <a:solidFill>
                  <a:srgbClr val="B82D1F"/>
                </a:solidFill>
                <a:effectLst/>
                <a:latin typeface="Roboto"/>
                <a:ea typeface="Roboto"/>
                <a:cs typeface="Calibri"/>
              </a:rPr>
              <a:t> starters </a:t>
            </a:r>
            <a:r>
              <a:rPr lang="nl-NL" sz="1100" dirty="0">
                <a:solidFill>
                  <a:srgbClr val="B82D1F"/>
                </a:solidFill>
                <a:effectLst/>
                <a:latin typeface="Roboto"/>
                <a:ea typeface="Roboto"/>
                <a:cs typeface="Arial"/>
              </a:rPr>
              <a:t>(Vloet, 2015)</a:t>
            </a:r>
            <a:r>
              <a:rPr lang="en-GB" sz="1100" dirty="0">
                <a:solidFill>
                  <a:srgbClr val="B82D1F"/>
                </a:solidFill>
                <a:effectLst/>
                <a:latin typeface="Roboto"/>
                <a:ea typeface="Roboto"/>
                <a:cs typeface="Calibri"/>
              </a:rPr>
              <a:t>.</a:t>
            </a:r>
            <a:r>
              <a:rPr lang="nl-NL" sz="1100" dirty="0">
                <a:solidFill>
                  <a:srgbClr val="B82D1F"/>
                </a:solidFill>
                <a:latin typeface="Roboto"/>
                <a:ea typeface="Roboto"/>
                <a:cs typeface="Arial"/>
              </a:rPr>
              <a:t> </a:t>
            </a:r>
            <a:r>
              <a:rPr lang="nl-NL" sz="1100" dirty="0">
                <a:solidFill>
                  <a:srgbClr val="B82D1F"/>
                </a:solidFill>
                <a:effectLst/>
                <a:latin typeface="Roboto"/>
                <a:ea typeface="Roboto"/>
                <a:cs typeface="Calibri"/>
              </a:rPr>
              <a:t>Reflecteren is iets wat je als </a:t>
            </a:r>
            <a:r>
              <a:rPr lang="nl-NL" sz="1100" dirty="0">
                <a:solidFill>
                  <a:srgbClr val="B82D1F"/>
                </a:solidFill>
                <a:latin typeface="Roboto"/>
                <a:ea typeface="Roboto"/>
                <a:cs typeface="Calibri"/>
              </a:rPr>
              <a:t>leraar in opleiding en</a:t>
            </a:r>
            <a:r>
              <a:rPr lang="nl-NL" sz="1100" dirty="0">
                <a:solidFill>
                  <a:srgbClr val="B82D1F"/>
                </a:solidFill>
                <a:effectLst/>
                <a:latin typeface="Roboto"/>
                <a:ea typeface="Roboto"/>
                <a:cs typeface="Calibri"/>
              </a:rPr>
              <a:t> als ervaren professional graag ”morgen” doet. Reflecteren vraagt om even uit de waan van de dag </a:t>
            </a:r>
            <a:r>
              <a:rPr lang="nl-NL" sz="1100" dirty="0">
                <a:solidFill>
                  <a:srgbClr val="B82D1F"/>
                </a:solidFill>
                <a:latin typeface="Roboto"/>
                <a:ea typeface="Roboto"/>
                <a:cs typeface="Calibri"/>
              </a:rPr>
              <a:t>te stappen</a:t>
            </a:r>
            <a:r>
              <a:rPr lang="nl-NL" sz="1100" dirty="0">
                <a:solidFill>
                  <a:srgbClr val="B82D1F"/>
                </a:solidFill>
                <a:effectLst/>
                <a:latin typeface="Roboto"/>
                <a:ea typeface="Roboto"/>
                <a:cs typeface="Calibri"/>
              </a:rPr>
              <a:t> en </a:t>
            </a:r>
            <a:r>
              <a:rPr lang="nl-NL" sz="1100" dirty="0">
                <a:solidFill>
                  <a:srgbClr val="B82D1F"/>
                </a:solidFill>
                <a:latin typeface="Roboto"/>
                <a:ea typeface="Roboto"/>
                <a:cs typeface="Calibri"/>
              </a:rPr>
              <a:t>stil te staan</a:t>
            </a:r>
            <a:r>
              <a:rPr lang="nl-NL" sz="1100" dirty="0">
                <a:solidFill>
                  <a:srgbClr val="B82D1F"/>
                </a:solidFill>
                <a:effectLst/>
                <a:latin typeface="Roboto"/>
                <a:ea typeface="Roboto"/>
                <a:cs typeface="Calibri"/>
              </a:rPr>
              <a:t> </a:t>
            </a:r>
            <a:r>
              <a:rPr lang="nl-NL" sz="1100" dirty="0">
                <a:solidFill>
                  <a:srgbClr val="B82D1F"/>
                </a:solidFill>
                <a:latin typeface="Roboto"/>
                <a:ea typeface="Roboto"/>
                <a:cs typeface="Calibri"/>
              </a:rPr>
              <a:t>bij wij</a:t>
            </a:r>
            <a:r>
              <a:rPr lang="nl-NL" sz="1100" dirty="0">
                <a:solidFill>
                  <a:srgbClr val="B82D1F"/>
                </a:solidFill>
                <a:effectLst/>
                <a:latin typeface="Roboto"/>
                <a:ea typeface="Roboto"/>
                <a:cs typeface="Calibri"/>
              </a:rPr>
              <a:t> wat er is gebeurd, wat je voelt etc. Dit stilstaan voelt in de drukte vaak ongemakkelijk</a:t>
            </a:r>
            <a:r>
              <a:rPr lang="nl-NL" sz="1100" dirty="0">
                <a:solidFill>
                  <a:srgbClr val="B82D1F"/>
                </a:solidFill>
                <a:latin typeface="Roboto"/>
                <a:ea typeface="Roboto"/>
                <a:cs typeface="Calibri"/>
              </a:rPr>
              <a:t>,</a:t>
            </a:r>
            <a:r>
              <a:rPr lang="nl-NL" sz="1100" dirty="0">
                <a:solidFill>
                  <a:srgbClr val="B82D1F"/>
                </a:solidFill>
                <a:effectLst/>
                <a:latin typeface="Roboto"/>
                <a:ea typeface="Roboto"/>
                <a:cs typeface="Calibri"/>
              </a:rPr>
              <a:t> maar onderzoek heeft aangetoond dat reflectie </a:t>
            </a:r>
            <a:r>
              <a:rPr lang="nl-NL" sz="1100" dirty="0">
                <a:solidFill>
                  <a:srgbClr val="B82D1F"/>
                </a:solidFill>
                <a:latin typeface="Roboto"/>
                <a:ea typeface="Roboto"/>
                <a:cs typeface="Calibri"/>
              </a:rPr>
              <a:t>de</a:t>
            </a:r>
            <a:r>
              <a:rPr lang="nl-NL" sz="1100" dirty="0">
                <a:solidFill>
                  <a:srgbClr val="B82D1F"/>
                </a:solidFill>
                <a:effectLst/>
                <a:latin typeface="Roboto"/>
                <a:ea typeface="Roboto"/>
                <a:cs typeface="Calibri"/>
              </a:rPr>
              <a:t> belangrijkste tool is om te komen tot kwaliteitsverbetering (Vinkenburg, 1995). </a:t>
            </a: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1100" i="1" dirty="0">
                <a:solidFill>
                  <a:srgbClr val="B82D1F"/>
                </a:solidFill>
                <a:latin typeface="Roboto"/>
                <a:ea typeface="Roboto"/>
                <a:cs typeface="Calibri"/>
              </a:rPr>
              <a:t>Stap 1: </a:t>
            </a:r>
            <a:r>
              <a:rPr lang="nl-NL" sz="1100" dirty="0">
                <a:solidFill>
                  <a:srgbClr val="B82D1F"/>
                </a:solidFill>
                <a:latin typeface="Roboto"/>
                <a:ea typeface="Roboto"/>
                <a:cs typeface="Calibri"/>
              </a:rPr>
              <a:t>Op welke manier reflecteer jij op je werk? Maak je hier systematisch tijd voor? Welke methoden 	gebruik je?</a:t>
            </a:r>
          </a:p>
          <a:p>
            <a:pPr>
              <a:lnSpc>
                <a:spcPct val="107000"/>
              </a:lnSpc>
            </a:pPr>
            <a:endParaRPr lang="nl-NL" sz="1100" dirty="0">
              <a:solidFill>
                <a:srgbClr val="B82D1F"/>
              </a:solidFill>
              <a:effectLst/>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r>
              <a:rPr lang="nl-NL" sz="1100" i="1" dirty="0">
                <a:solidFill>
                  <a:srgbClr val="B82D1F"/>
                </a:solidFill>
                <a:effectLst/>
                <a:latin typeface="Roboto"/>
                <a:ea typeface="Roboto"/>
                <a:cs typeface="Calibri"/>
              </a:rPr>
              <a:t>Stap 2: </a:t>
            </a:r>
            <a:r>
              <a:rPr lang="nl-NL" sz="1100" dirty="0">
                <a:solidFill>
                  <a:srgbClr val="B82D1F"/>
                </a:solidFill>
                <a:effectLst/>
                <a:latin typeface="Roboto"/>
                <a:ea typeface="Roboto"/>
                <a:cs typeface="Calibri"/>
              </a:rPr>
              <a:t>Op welke manier stimuleer jij de student/</a:t>
            </a:r>
            <a:r>
              <a:rPr lang="nl-NL" sz="1100" dirty="0">
                <a:solidFill>
                  <a:srgbClr val="B82D1F"/>
                </a:solidFill>
                <a:latin typeface="Roboto"/>
                <a:ea typeface="Roboto"/>
                <a:cs typeface="Calibri"/>
              </a:rPr>
              <a:t>starter in</a:t>
            </a:r>
            <a:r>
              <a:rPr lang="nl-NL" sz="1100" dirty="0">
                <a:solidFill>
                  <a:srgbClr val="B82D1F"/>
                </a:solidFill>
                <a:effectLst/>
                <a:latin typeface="Roboto"/>
                <a:ea typeface="Roboto"/>
                <a:cs typeface="Calibri"/>
              </a:rPr>
              <a:t> zijn reflectie? Welke modellen en</a:t>
            </a:r>
            <a:r>
              <a:rPr lang="nl-NL" sz="1100" dirty="0">
                <a:solidFill>
                  <a:srgbClr val="B82D1F"/>
                </a:solidFill>
                <a:latin typeface="Roboto"/>
                <a:ea typeface="Roboto"/>
                <a:cs typeface="Calibri"/>
              </a:rPr>
              <a:t>/of</a:t>
            </a:r>
            <a:r>
              <a:rPr lang="nl-NL" sz="1100" dirty="0">
                <a:solidFill>
                  <a:srgbClr val="B82D1F"/>
                </a:solidFill>
                <a:effectLst/>
                <a:latin typeface="Roboto"/>
                <a:ea typeface="Roboto"/>
                <a:cs typeface="Calibri"/>
              </a:rPr>
              <a:t> interventies 	zet je in?</a:t>
            </a: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r>
              <a:rPr lang="nl-NL" sz="1100" i="1" dirty="0">
                <a:solidFill>
                  <a:srgbClr val="B82D1F"/>
                </a:solidFill>
                <a:latin typeface="Roboto"/>
                <a:ea typeface="Roboto"/>
                <a:cs typeface="Calibri"/>
              </a:rPr>
              <a:t>Stap 3:	</a:t>
            </a:r>
            <a:r>
              <a:rPr lang="nl-NL" sz="1100" dirty="0">
                <a:solidFill>
                  <a:srgbClr val="B82D1F"/>
                </a:solidFill>
                <a:latin typeface="Roboto"/>
                <a:ea typeface="Roboto"/>
                <a:cs typeface="Calibri"/>
              </a:rPr>
              <a:t>Bekijk de reflectiekaart </a:t>
            </a:r>
            <a:r>
              <a:rPr lang="nl-NL" sz="1100" b="1" u="sng" dirty="0">
                <a:solidFill>
                  <a:srgbClr val="B82D1F"/>
                </a:solidFill>
                <a:latin typeface="Roboto"/>
                <a:ea typeface="Roboto"/>
                <a:cs typeface="Calibri"/>
              </a:rPr>
              <a:t>“(Leren) reflecteren</a:t>
            </a:r>
            <a:r>
              <a:rPr lang="nl-NL" sz="1100" dirty="0">
                <a:solidFill>
                  <a:srgbClr val="B82D1F"/>
                </a:solidFill>
                <a:latin typeface="Roboto"/>
                <a:ea typeface="Roboto"/>
                <a:cs typeface="Calibri"/>
              </a:rPr>
              <a:t>”. </a:t>
            </a:r>
            <a:r>
              <a:rPr lang="nl-NL" sz="1100" dirty="0">
                <a:solidFill>
                  <a:srgbClr val="B82D1F"/>
                </a:solidFill>
                <a:effectLst/>
                <a:latin typeface="Roboto"/>
                <a:ea typeface="Roboto"/>
                <a:cs typeface="Calibri"/>
              </a:rPr>
              <a:t>Op welke </a:t>
            </a:r>
            <a:r>
              <a:rPr lang="nl-NL" sz="1100" dirty="0">
                <a:solidFill>
                  <a:srgbClr val="B82D1F"/>
                </a:solidFill>
                <a:latin typeface="Roboto"/>
                <a:ea typeface="Roboto"/>
                <a:cs typeface="Calibri"/>
              </a:rPr>
              <a:t>van deze </a:t>
            </a:r>
            <a:r>
              <a:rPr lang="nl-NL" sz="1100" dirty="0">
                <a:solidFill>
                  <a:srgbClr val="B82D1F"/>
                </a:solidFill>
                <a:effectLst/>
                <a:latin typeface="Roboto"/>
                <a:ea typeface="Roboto"/>
                <a:cs typeface="Calibri"/>
              </a:rPr>
              <a:t>manier stimuleer jij de 	student/</a:t>
            </a:r>
            <a:r>
              <a:rPr lang="nl-NL" sz="1100" dirty="0">
                <a:solidFill>
                  <a:srgbClr val="B82D1F"/>
                </a:solidFill>
                <a:latin typeface="Roboto"/>
                <a:ea typeface="Roboto"/>
                <a:cs typeface="Calibri"/>
              </a:rPr>
              <a:t>starter</a:t>
            </a:r>
            <a:r>
              <a:rPr lang="nl-NL" sz="1100" dirty="0">
                <a:solidFill>
                  <a:srgbClr val="B82D1F"/>
                </a:solidFill>
                <a:effectLst/>
                <a:latin typeface="Roboto"/>
                <a:ea typeface="Roboto"/>
                <a:cs typeface="Calibri"/>
              </a:rPr>
              <a:t> in zijn reflectie? Hoe stimuleren jullie gezamenlijk (</a:t>
            </a:r>
            <a:r>
              <a:rPr lang="nl-NL" sz="1100" dirty="0">
                <a:solidFill>
                  <a:srgbClr val="B82D1F"/>
                </a:solidFill>
                <a:latin typeface="Roboto"/>
                <a:ea typeface="Roboto"/>
                <a:cs typeface="Calibri"/>
              </a:rPr>
              <a:t>leren</a:t>
            </a:r>
            <a:r>
              <a:rPr lang="nl-NL" sz="1100" dirty="0">
                <a:solidFill>
                  <a:srgbClr val="B82D1F"/>
                </a:solidFill>
                <a:effectLst/>
                <a:latin typeface="Roboto"/>
                <a:ea typeface="Roboto"/>
                <a:cs typeface="Calibri"/>
              </a:rPr>
              <a:t>) reflecteren? </a:t>
            </a: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rPr>
              <a:t>Stap 4:	</a:t>
            </a:r>
            <a:r>
              <a:rPr lang="nl-NL" sz="1100" dirty="0">
                <a:solidFill>
                  <a:srgbClr val="B82D1F"/>
                </a:solidFill>
                <a:latin typeface="Roboto" panose="02000000000000000000" pitchFamily="2" charset="0"/>
                <a:ea typeface="Roboto" panose="02000000000000000000" pitchFamily="2" charset="0"/>
                <a:cs typeface="Calibri" panose="020F0502020204030204" pitchFamily="34" charset="0"/>
              </a:rPr>
              <a:t>Hoe reflecteren jullie op en leren jullie van het leren reflecteren van studenten en starters? Hoe 	expliciteren jullie werkende elementen, werkende aanpakken etc.?</a:t>
            </a: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Roboto" panose="02000000000000000000" pitchFamily="2" charset="0"/>
            </a:endParaRP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Roboto" panose="02000000000000000000" pitchFamily="2"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Roboto" panose="02000000000000000000" pitchFamily="2"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Roboto" panose="02000000000000000000" pitchFamily="2" charset="0"/>
            </a:endParaRPr>
          </a:p>
          <a:p>
            <a:pPr>
              <a:lnSpc>
                <a:spcPct val="107000"/>
              </a:lnSpc>
            </a:pPr>
            <a:r>
              <a:rPr lang="nl-NL" sz="1100" i="1" dirty="0">
                <a:solidFill>
                  <a:srgbClr val="B82D1F"/>
                </a:solidFill>
                <a:effectLst/>
                <a:latin typeface="Roboto" panose="02000000000000000000" pitchFamily="2" charset="0"/>
                <a:ea typeface="Roboto" panose="02000000000000000000" pitchFamily="2" charset="0"/>
                <a:cs typeface="Roboto" panose="02000000000000000000" pitchFamily="2" charset="0"/>
              </a:rPr>
              <a:t>Stap 5: 	</a:t>
            </a:r>
            <a:r>
              <a:rPr lang="nl-NL" sz="1100" dirty="0">
                <a:solidFill>
                  <a:srgbClr val="B82D1F"/>
                </a:solidFill>
                <a:effectLst/>
                <a:latin typeface="Roboto" panose="02000000000000000000" pitchFamily="2" charset="0"/>
                <a:ea typeface="Roboto" panose="02000000000000000000" pitchFamily="2" charset="0"/>
                <a:cs typeface="Roboto" panose="02000000000000000000" pitchFamily="2" charset="0"/>
              </a:rPr>
              <a:t>Bespreek de resultaten van stap 1 t/m 4. Hoe stimuleren jullie (leren) reflectie? Wat zijn sterke  </a:t>
            </a:r>
          </a:p>
          <a:p>
            <a:pPr indent="449580">
              <a:lnSpc>
                <a:spcPct val="107000"/>
              </a:lnSpc>
            </a:pPr>
            <a:r>
              <a:rPr lang="nl-NL" sz="1100" dirty="0">
                <a:solidFill>
                  <a:srgbClr val="B82D1F"/>
                </a:solidFill>
                <a:effectLst/>
                <a:latin typeface="Roboto" panose="02000000000000000000" pitchFamily="2" charset="0"/>
                <a:ea typeface="Roboto" panose="02000000000000000000" pitchFamily="2" charset="0"/>
                <a:cs typeface="Roboto" panose="02000000000000000000" pitchFamily="2" charset="0"/>
              </a:rPr>
              <a:t>punten en wat zijn ontwikkelpunten?</a:t>
            </a: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6" name="Tekstvak 2">
            <a:extLst>
              <a:ext uri="{FF2B5EF4-FFF2-40B4-BE49-F238E27FC236}">
                <a16:creationId xmlns:a16="http://schemas.microsoft.com/office/drawing/2014/main" id="{65481198-702E-7CBA-7518-4D09E6E0918B}"/>
              </a:ext>
            </a:extLst>
          </p:cNvPr>
          <p:cNvSpPr txBox="1">
            <a:spLocks noChangeArrowheads="1"/>
          </p:cNvSpPr>
          <p:nvPr/>
        </p:nvSpPr>
        <p:spPr bwMode="auto">
          <a:xfrm>
            <a:off x="984703" y="944425"/>
            <a:ext cx="5913808" cy="8720436"/>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200" b="1" dirty="0">
                <a:solidFill>
                  <a:srgbClr val="B82D1F"/>
                </a:solidFill>
                <a:effectLst/>
                <a:latin typeface="Roboto" panose="02000000000000000000" pitchFamily="2" charset="0"/>
                <a:ea typeface="Roboto" panose="02000000000000000000" pitchFamily="2" charset="0"/>
                <a:cs typeface="Calibri" panose="020F0502020204030204" pitchFamily="34" charset="0"/>
              </a:rPr>
              <a:t>Thema 3: Coaching en feedback</a:t>
            </a: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1100" i="1" dirty="0">
                <a:solidFill>
                  <a:srgbClr val="B82D1F"/>
                </a:solidFill>
                <a:latin typeface="Roboto"/>
                <a:ea typeface="Roboto"/>
                <a:cs typeface="Calibri"/>
              </a:rPr>
              <a:t>Stap 1: </a:t>
            </a:r>
            <a:r>
              <a:rPr lang="nl-NL" sz="1100" i="1"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	</a:t>
            </a:r>
            <a:r>
              <a:rPr lang="nl-NL" sz="1100"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De coachende rol is van belang in het coachen en opleiden van zowel studenten als 	starters. Bekijk met elkaar </a:t>
            </a:r>
            <a:r>
              <a:rPr lang="nl-NL" sz="1100" u="sng"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de reflectiekaart “Wat is coaching?”.</a:t>
            </a:r>
            <a:r>
              <a:rPr lang="nl-NL" sz="1100"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 Wat zien jullie in dit 	model? Welke beelden hebben jullie hierbij? </a:t>
            </a:r>
            <a:endParaRPr lang="nl-NL" sz="1100" dirty="0">
              <a:solidFill>
                <a:srgbClr val="B82D1F"/>
              </a:solidFill>
              <a:effectLst/>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endParaRPr lang="nl-NL" sz="1100" dirty="0">
              <a:solidFill>
                <a:srgbClr val="B82D1F"/>
              </a:solidFill>
              <a:latin typeface="Roboto"/>
              <a:ea typeface="Roboto"/>
              <a:cs typeface="Calibri"/>
            </a:endParaRPr>
          </a:p>
          <a:p>
            <a:pPr>
              <a:lnSpc>
                <a:spcPct val="107000"/>
              </a:lnSpc>
            </a:pPr>
            <a:r>
              <a:rPr lang="nl-NL" sz="1100" i="1" dirty="0">
                <a:solidFill>
                  <a:srgbClr val="B82D1F"/>
                </a:solidFill>
                <a:effectLst/>
                <a:latin typeface="Roboto"/>
                <a:ea typeface="Roboto"/>
                <a:cs typeface="Calibri"/>
              </a:rPr>
              <a:t>Stap 2: </a:t>
            </a:r>
            <a:r>
              <a:rPr lang="nl-NL" sz="1100"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Schrijf voor jezelf op hoe jij in jouw rol studenten/starters coacht. Welke elementen  	uit het gesprek pas jij toe? Maak je gebruik van modellen of tools? </a:t>
            </a:r>
            <a:endParaRPr lang="nl-NL" sz="1100" dirty="0">
              <a:solidFill>
                <a:srgbClr val="B82D1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1100" i="1"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Stap 3:</a:t>
            </a:r>
            <a:r>
              <a:rPr lang="nl-NL" sz="1100"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	Bekijk de </a:t>
            </a:r>
            <a:r>
              <a:rPr lang="nl-NL" sz="1100" u="sng"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reflectiekaart ‘Betekenisgerichte feedback’. </a:t>
            </a:r>
            <a:r>
              <a:rPr lang="nl-NL" sz="1100"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Op welke momenten en op 	welke niveaus geef jij feedback? Hoe is de kwaliteit van de feedback die gegeven 	wordt?</a:t>
            </a:r>
            <a:endParaRPr lang="nl-NL" sz="1100" dirty="0">
              <a:solidFill>
                <a:srgbClr val="B82D1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1100" i="1"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Stap 4:	</a:t>
            </a:r>
            <a:r>
              <a:rPr lang="nl-NL" sz="1100" dirty="0">
                <a:solidFill>
                  <a:srgbClr val="B82D1F"/>
                </a:solidFill>
                <a:effectLst/>
                <a:latin typeface="Roboto" panose="02000000000000000000" pitchFamily="2" charset="0"/>
                <a:ea typeface="Calibri" panose="020F0502020204030204" pitchFamily="34" charset="0"/>
                <a:cs typeface="Times New Roman" panose="02020603050405020304" pitchFamily="18" charset="0"/>
              </a:rPr>
              <a:t>Bespreek met elkaar de inzichten uit stap 2 en 3. Wat zijn sterke punten en 	ontwikkelpunten m.b.t. coaching en feedback van studenten en starters?</a:t>
            </a:r>
            <a:endParaRPr lang="nl-NL" sz="1100" dirty="0">
              <a:solidFill>
                <a:srgbClr val="B82D1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560468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6418C94-2DED-CF74-EE6B-7EFECC7AA649}"/>
            </a:ext>
          </a:extLst>
        </p:cNvPr>
        <p:cNvGrpSpPr/>
        <p:nvPr/>
      </p:nvGrpSpPr>
      <p:grpSpPr>
        <a:xfrm>
          <a:off x="0" y="0"/>
          <a:ext cx="0" cy="0"/>
          <a:chOff x="0" y="0"/>
          <a:chExt cx="0" cy="0"/>
        </a:xfrm>
      </p:grpSpPr>
      <p:sp>
        <p:nvSpPr>
          <p:cNvPr id="16" name="Tekstvak 2">
            <a:extLst>
              <a:ext uri="{FF2B5EF4-FFF2-40B4-BE49-F238E27FC236}">
                <a16:creationId xmlns:a16="http://schemas.microsoft.com/office/drawing/2014/main" id="{2A24312A-2715-9639-0F59-3814C9B88D95}"/>
              </a:ext>
            </a:extLst>
          </p:cNvPr>
          <p:cNvSpPr txBox="1">
            <a:spLocks noChangeArrowheads="1"/>
          </p:cNvSpPr>
          <p:nvPr/>
        </p:nvSpPr>
        <p:spPr bwMode="auto">
          <a:xfrm>
            <a:off x="985945" y="973842"/>
            <a:ext cx="3949196" cy="8588640"/>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marL="457200" indent="-457200">
              <a:lnSpc>
                <a:spcPct val="107000"/>
              </a:lnSpc>
            </a:pPr>
            <a:r>
              <a:rPr lang="nl-NL" sz="1100" b="1">
                <a:solidFill>
                  <a:srgbClr val="B82D1F"/>
                </a:solidFill>
                <a:effectLst/>
                <a:latin typeface="Roboto"/>
                <a:ea typeface="Roboto"/>
                <a:cs typeface="Arial"/>
              </a:rPr>
              <a:t>Stap 1:</a:t>
            </a:r>
            <a:r>
              <a:rPr lang="nl-NL" sz="1100" b="1">
                <a:solidFill>
                  <a:srgbClr val="B82D1F"/>
                </a:solidFill>
                <a:latin typeface="Roboto"/>
                <a:ea typeface="Roboto"/>
                <a:cs typeface="Arial"/>
              </a:rPr>
              <a:t> hoe coachen wij studenten?</a:t>
            </a:r>
          </a:p>
          <a:p>
            <a:pPr marL="457200" indent="-457200">
              <a:lnSpc>
                <a:spcPct val="107000"/>
              </a:lnSpc>
              <a:buFont typeface="+mj-lt"/>
              <a:buAutoNum type="alphaUcPeriod"/>
            </a:pPr>
            <a:r>
              <a:rPr lang="nl-NL" sz="1100">
                <a:solidFill>
                  <a:srgbClr val="B82D1F"/>
                </a:solidFill>
                <a:effectLst/>
                <a:latin typeface="Roboto"/>
                <a:ea typeface="Roboto"/>
                <a:cs typeface="Calibri"/>
              </a:rPr>
              <a:t>Omcirke</a:t>
            </a:r>
            <a:r>
              <a:rPr lang="nl-NL" sz="1100">
                <a:solidFill>
                  <a:srgbClr val="B82D1F"/>
                </a:solidFill>
                <a:latin typeface="Roboto"/>
                <a:ea typeface="Roboto"/>
                <a:cs typeface="Calibri"/>
              </a:rPr>
              <a:t>l</a:t>
            </a:r>
            <a:r>
              <a:rPr lang="nl-NL" sz="1100">
                <a:solidFill>
                  <a:srgbClr val="B82D1F"/>
                </a:solidFill>
                <a:effectLst/>
                <a:latin typeface="Roboto"/>
                <a:ea typeface="Roboto"/>
                <a:cs typeface="Calibri"/>
              </a:rPr>
              <a:t> </a:t>
            </a:r>
            <a:r>
              <a:rPr lang="nl-NL" sz="1100" u="sng">
                <a:solidFill>
                  <a:srgbClr val="B82D1F"/>
                </a:solidFill>
                <a:effectLst/>
                <a:latin typeface="Roboto"/>
                <a:ea typeface="Roboto"/>
                <a:cs typeface="Calibri"/>
              </a:rPr>
              <a:t>de beschrijvingen </a:t>
            </a:r>
            <a:r>
              <a:rPr lang="nl-NL" sz="1100" u="sng">
                <a:solidFill>
                  <a:srgbClr val="B82D1F"/>
                </a:solidFill>
                <a:latin typeface="Roboto"/>
                <a:ea typeface="Roboto"/>
                <a:cs typeface="Calibri"/>
              </a:rPr>
              <a:t>hierronder in het rode blok.</a:t>
            </a:r>
            <a:r>
              <a:rPr lang="nl-NL" sz="1100">
                <a:solidFill>
                  <a:srgbClr val="B82D1F"/>
                </a:solidFill>
                <a:latin typeface="Roboto"/>
                <a:ea typeface="Roboto"/>
                <a:cs typeface="Calibri"/>
              </a:rPr>
              <a:t> die</a:t>
            </a:r>
            <a:r>
              <a:rPr lang="nl-NL" sz="1100">
                <a:solidFill>
                  <a:srgbClr val="B82D1F"/>
                </a:solidFill>
                <a:effectLst/>
                <a:latin typeface="Roboto"/>
                <a:ea typeface="Roboto"/>
                <a:cs typeface="Calibri"/>
              </a:rPr>
              <a:t> passen bij hoe jij studenten begeleidt/hoe studenten </a:t>
            </a:r>
            <a:r>
              <a:rPr lang="nl-NL" sz="1100">
                <a:solidFill>
                  <a:srgbClr val="B82D1F"/>
                </a:solidFill>
                <a:latin typeface="Roboto"/>
                <a:ea typeface="Roboto"/>
                <a:cs typeface="Calibri"/>
              </a:rPr>
              <a:t>begeleid worden</a:t>
            </a:r>
            <a:r>
              <a:rPr lang="nl-NL" sz="1100">
                <a:solidFill>
                  <a:srgbClr val="B82D1F"/>
                </a:solidFill>
                <a:effectLst/>
                <a:latin typeface="Roboto"/>
                <a:ea typeface="Roboto"/>
                <a:cs typeface="Calibri"/>
              </a:rPr>
              <a:t> binnen de school. </a:t>
            </a:r>
          </a:p>
          <a:p>
            <a:pPr marL="457200" indent="-457200">
              <a:lnSpc>
                <a:spcPct val="107000"/>
              </a:lnSpc>
              <a:buFont typeface="+mj-lt"/>
              <a:buAutoNum type="alphaUcPeriod"/>
            </a:pPr>
            <a:r>
              <a:rPr lang="nl-NL" sz="1100">
                <a:solidFill>
                  <a:srgbClr val="B82D1F"/>
                </a:solidFill>
                <a:effectLst/>
                <a:latin typeface="Roboto"/>
                <a:ea typeface="Roboto"/>
                <a:cs typeface="Calibri"/>
              </a:rPr>
              <a:t>Kun je zelf nog typische kenmerken noemen/aanvullen van jouw handelen/het handelen binnen de school?</a:t>
            </a:r>
          </a:p>
          <a:p>
            <a:pPr marL="457200">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1100" i="1">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25" name="Tekstvak 2">
            <a:extLst>
              <a:ext uri="{FF2B5EF4-FFF2-40B4-BE49-F238E27FC236}">
                <a16:creationId xmlns:a16="http://schemas.microsoft.com/office/drawing/2014/main" id="{61B1CF29-3178-E862-9568-12426DC79877}"/>
              </a:ext>
            </a:extLst>
          </p:cNvPr>
          <p:cNvSpPr txBox="1">
            <a:spLocks noChangeArrowheads="1"/>
          </p:cNvSpPr>
          <p:nvPr/>
        </p:nvSpPr>
        <p:spPr bwMode="auto">
          <a:xfrm>
            <a:off x="1110974" y="3561347"/>
            <a:ext cx="3701657" cy="5850146"/>
          </a:xfrm>
          <a:prstGeom prst="rect">
            <a:avLst/>
          </a:prstGeom>
          <a:solidFill>
            <a:srgbClr val="F1B3AD"/>
          </a:solidFill>
          <a:ln>
            <a:solidFill>
              <a:srgbClr val="C00000"/>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gn="ctr">
              <a:lnSpc>
                <a:spcPct val="107000"/>
              </a:lnSpc>
              <a:spcAft>
                <a:spcPts val="0"/>
              </a:spcAft>
            </a:pPr>
            <a:r>
              <a:rPr lang="nl-BE" sz="1000" b="1" dirty="0">
                <a:solidFill>
                  <a:schemeClr val="tx1"/>
                </a:solidFill>
                <a:latin typeface="Roboto" panose="02000000000000000000" pitchFamily="2" charset="0"/>
                <a:ea typeface="Roboto" panose="02000000000000000000" pitchFamily="2" charset="0"/>
                <a:cs typeface="Calibri" panose="020F0502020204030204" pitchFamily="34" charset="0"/>
              </a:rPr>
              <a:t>Leraren in opleiding</a:t>
            </a:r>
            <a:endParaRPr lang="nl-BE" sz="1000" b="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het te behalen niveau en kan/kunnen dit in eigen woorden uitleggen.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feedback</a:t>
            </a: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op het functioneren op basis van het te behalen eindniveau.</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wat hij/zij wil leren.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bedenkt met behulp van de begeleider(s) hoe hij/zij de eigen leerdoelen wil bereiken/welke activiteiten hieraan bijdragen.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feedback op het handelen op basis van de eigen doelen van de student.</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bedenkt met behulp van de begeleider(s) hoe hij/zij het te behalen eindniveau wil bereiken/welke activiteiten hieraan bijdragen.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leerdoelen te formuleren op basis van de te behalen eisen.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studenten feedback, mede ingegeven door de pedagogisch didactische visie van de school. </a:t>
            </a: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O.b.v. de kansen en mogelijkheden op de locatie worden samen met de student leerdoelen geformuleerd.</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zich te verdiepen/verdiept in het te behalen niveau op de opleiding.</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de </a:t>
            </a:r>
            <a:r>
              <a:rPr lang="nl-NL" sz="900" dirty="0" err="1">
                <a:solidFill>
                  <a:schemeClr val="tx1"/>
                </a:solidFill>
                <a:effectLst/>
                <a:latin typeface="Roboto" panose="02000000000000000000" pitchFamily="2" charset="0"/>
                <a:ea typeface="Roboto" panose="02000000000000000000" pitchFamily="2" charset="0"/>
                <a:cs typeface="Calibri" panose="020F0502020204030204" pitchFamily="34" charset="0"/>
              </a:rPr>
              <a:t>contextspecifieke</a:t>
            </a: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eisen die gesteld worden aan de student en gebruikt deze kennis in het begeleiden en opleiden van studenten.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de mogelijke leeractiviteiten en voor welke leervraag en welk type stage die mogelijk relevant kunnen zijn en gebruikt deze kennis in het begeleiden en opleiden van studenten.</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b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900" i="1" dirty="0">
                <a:solidFill>
                  <a:schemeClr val="tx1"/>
                </a:solidFill>
                <a:effectLst/>
                <a:latin typeface="Roboto" panose="02000000000000000000" pitchFamily="2" charset="0"/>
                <a:ea typeface="Roboto" panose="02000000000000000000" pitchFamily="2" charset="0"/>
                <a:cs typeface="Arial" panose="020B060402020202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p:txBody>
      </p:sp>
      <p:sp>
        <p:nvSpPr>
          <p:cNvPr id="4" name="Tekstvak 2">
            <a:extLst>
              <a:ext uri="{FF2B5EF4-FFF2-40B4-BE49-F238E27FC236}">
                <a16:creationId xmlns:a16="http://schemas.microsoft.com/office/drawing/2014/main" id="{779E17A0-1E2C-3898-3DB6-AD6F5FB9D0EA}"/>
              </a:ext>
            </a:extLst>
          </p:cNvPr>
          <p:cNvSpPr txBox="1">
            <a:spLocks noChangeArrowheads="1"/>
          </p:cNvSpPr>
          <p:nvPr/>
        </p:nvSpPr>
        <p:spPr bwMode="auto">
          <a:xfrm>
            <a:off x="5101388" y="973842"/>
            <a:ext cx="8921177" cy="3045265"/>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100" b="1">
                <a:solidFill>
                  <a:srgbClr val="B82D1F"/>
                </a:solidFill>
                <a:effectLst/>
                <a:latin typeface="Roboto" panose="02000000000000000000" pitchFamily="2" charset="0"/>
                <a:ea typeface="Roboto" panose="02000000000000000000" pitchFamily="2" charset="0"/>
                <a:cs typeface="Calibri" panose="020F0502020204030204" pitchFamily="34" charset="0"/>
              </a:rPr>
              <a:t>Stap 2: Balanceren</a:t>
            </a:r>
          </a:p>
          <a:p>
            <a:pPr marL="228600" indent="-228600">
              <a:lnSpc>
                <a:spcPct val="107000"/>
              </a:lnSpc>
              <a:spcAft>
                <a:spcPts val="0"/>
              </a:spcAft>
              <a:buFont typeface="+mj-lt"/>
              <a:buAutoNum type="alphaUcPeriod"/>
            </a:pPr>
            <a:r>
              <a:rPr lang="nl-NL" sz="1100">
                <a:solidFill>
                  <a:srgbClr val="B82D1F"/>
                </a:solidFill>
                <a:effectLst/>
                <a:latin typeface="Roboto" panose="02000000000000000000" pitchFamily="2" charset="0"/>
                <a:ea typeface="Roboto" panose="02000000000000000000" pitchFamily="2" charset="0"/>
                <a:cs typeface="Calibri" panose="020F0502020204030204" pitchFamily="34" charset="0"/>
              </a:rPr>
              <a:t>Bekijk hieronder het schema </a:t>
            </a:r>
            <a:r>
              <a:rPr lang="nl-NL" sz="1100" b="1" u="sng">
                <a:solidFill>
                  <a:srgbClr val="B82D1F"/>
                </a:solidFill>
                <a:effectLst/>
                <a:latin typeface="Roboto" panose="02000000000000000000" pitchFamily="2" charset="0"/>
                <a:ea typeface="Roboto" panose="02000000000000000000" pitchFamily="2" charset="0"/>
                <a:cs typeface="Calibri" panose="020F0502020204030204" pitchFamily="34" charset="0"/>
              </a:rPr>
              <a:t>”De balans tussen “de student” en “de lat” in coaching</a:t>
            </a:r>
            <a:r>
              <a:rPr lang="nl-NL" sz="1100" b="1">
                <a:solidFill>
                  <a:srgbClr val="B82D1F"/>
                </a:solidFill>
                <a:effectLst/>
                <a:latin typeface="Roboto" panose="02000000000000000000" pitchFamily="2" charset="0"/>
                <a:ea typeface="Roboto" panose="02000000000000000000" pitchFamily="2" charset="0"/>
                <a:cs typeface="Calibri" panose="020F0502020204030204" pitchFamily="34" charset="0"/>
              </a:rPr>
              <a:t>”. </a:t>
            </a:r>
            <a:r>
              <a:rPr lang="nl-NL" sz="1100">
                <a:solidFill>
                  <a:srgbClr val="B82D1F"/>
                </a:solidFill>
                <a:effectLst/>
                <a:latin typeface="Roboto" panose="02000000000000000000" pitchFamily="2" charset="0"/>
                <a:ea typeface="Roboto" panose="02000000000000000000" pitchFamily="2" charset="0"/>
                <a:cs typeface="Calibri" panose="020F0502020204030204" pitchFamily="34" charset="0"/>
              </a:rPr>
              <a:t>Omcirkel waar jij jezelf in herkent.</a:t>
            </a:r>
          </a:p>
          <a:p>
            <a:pPr marL="228600" indent="-228600">
              <a:lnSpc>
                <a:spcPct val="107000"/>
              </a:lnSpc>
              <a:spcAft>
                <a:spcPts val="0"/>
              </a:spcAft>
              <a:buFont typeface="+mj-lt"/>
              <a:buAutoNum type="alphaUcPeriod"/>
            </a:pPr>
            <a:r>
              <a:rPr lang="nl-NL" sz="1100">
                <a:solidFill>
                  <a:srgbClr val="B82D1F"/>
                </a:solidFill>
                <a:latin typeface="Roboto" panose="02000000000000000000" pitchFamily="2" charset="0"/>
                <a:ea typeface="Roboto" panose="02000000000000000000" pitchFamily="2" charset="0"/>
                <a:cs typeface="Calibri" panose="020F0502020204030204" pitchFamily="34" charset="0"/>
              </a:rPr>
              <a:t>Hebben jullie hier in de (</a:t>
            </a:r>
            <a:r>
              <a:rPr lang="nl-NL" sz="1100" err="1">
                <a:solidFill>
                  <a:srgbClr val="B82D1F"/>
                </a:solidFill>
                <a:latin typeface="Roboto" panose="02000000000000000000" pitchFamily="2" charset="0"/>
                <a:ea typeface="Roboto" panose="02000000000000000000" pitchFamily="2" charset="0"/>
                <a:cs typeface="Calibri" panose="020F0502020204030204" pitchFamily="34" charset="0"/>
              </a:rPr>
              <a:t>opleidings</a:t>
            </a:r>
            <a:r>
              <a:rPr lang="nl-NL" sz="1100">
                <a:solidFill>
                  <a:srgbClr val="B82D1F"/>
                </a:solidFill>
                <a:latin typeface="Roboto" panose="02000000000000000000" pitchFamily="2" charset="0"/>
                <a:ea typeface="Roboto" panose="02000000000000000000" pitchFamily="2" charset="0"/>
                <a:cs typeface="Calibri" panose="020F0502020204030204" pitchFamily="34" charset="0"/>
              </a:rPr>
              <a:t>)school een visie op? Een gedeelde aanpak? </a:t>
            </a:r>
            <a:r>
              <a:rPr lang="nl-NL" sz="110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b="1">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r>
              <a:rPr lang="en-GB" sz="110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i="1">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en-GB" sz="1100" i="1">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i="1">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i="1">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i="1">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a:solidFill>
                  <a:srgbClr val="B82D1F"/>
                </a:solidFill>
                <a:effectLst/>
                <a:latin typeface="Roboto" panose="02000000000000000000" pitchFamily="2" charset="0"/>
                <a:ea typeface="Roboto" panose="02000000000000000000" pitchFamily="2" charset="0"/>
                <a:cs typeface="Calibri" panose="020F0502020204030204" pitchFamily="34" charset="0"/>
              </a:rPr>
            </a:b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en-GB" sz="110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en-GB" sz="1100">
                <a:solidFill>
                  <a:srgbClr val="B82D1F"/>
                </a:solidFill>
                <a:effectLst/>
                <a:latin typeface="Roboto" panose="02000000000000000000" pitchFamily="2" charset="0"/>
                <a:ea typeface="Roboto" panose="02000000000000000000" pitchFamily="2" charset="0"/>
                <a:cs typeface="Arial" panose="020B0604020202020204" pitchFamily="34" charset="0"/>
              </a:rPr>
              <a:t> </a:t>
            </a:r>
            <a:endParaRPr lang="nl-NL" sz="110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graphicFrame>
        <p:nvGraphicFramePr>
          <p:cNvPr id="5" name="Table 39">
            <a:extLst>
              <a:ext uri="{FF2B5EF4-FFF2-40B4-BE49-F238E27FC236}">
                <a16:creationId xmlns:a16="http://schemas.microsoft.com/office/drawing/2014/main" id="{D7D9F27A-7AD8-E507-94B0-CFCDD7F03428}"/>
              </a:ext>
            </a:extLst>
          </p:cNvPr>
          <p:cNvGraphicFramePr>
            <a:graphicFrameLocks noGrp="1"/>
          </p:cNvGraphicFramePr>
          <p:nvPr/>
        </p:nvGraphicFramePr>
        <p:xfrm>
          <a:off x="5220725" y="1659624"/>
          <a:ext cx="8693968" cy="2330544"/>
        </p:xfrm>
        <a:graphic>
          <a:graphicData uri="http://schemas.openxmlformats.org/drawingml/2006/table">
            <a:tbl>
              <a:tblPr firstRow="1" firstCol="1" bandRow="1">
                <a:tableStyleId>{5940675A-B579-460E-94D1-54222C63F5DA}</a:tableStyleId>
              </a:tblPr>
              <a:tblGrid>
                <a:gridCol w="1124734">
                  <a:extLst>
                    <a:ext uri="{9D8B030D-6E8A-4147-A177-3AD203B41FA5}">
                      <a16:colId xmlns:a16="http://schemas.microsoft.com/office/drawing/2014/main" val="2697851103"/>
                    </a:ext>
                  </a:extLst>
                </a:gridCol>
                <a:gridCol w="2203450">
                  <a:extLst>
                    <a:ext uri="{9D8B030D-6E8A-4147-A177-3AD203B41FA5}">
                      <a16:colId xmlns:a16="http://schemas.microsoft.com/office/drawing/2014/main" val="4256922108"/>
                    </a:ext>
                  </a:extLst>
                </a:gridCol>
                <a:gridCol w="2749409">
                  <a:extLst>
                    <a:ext uri="{9D8B030D-6E8A-4147-A177-3AD203B41FA5}">
                      <a16:colId xmlns:a16="http://schemas.microsoft.com/office/drawing/2014/main" val="4232553800"/>
                    </a:ext>
                  </a:extLst>
                </a:gridCol>
                <a:gridCol w="2616375">
                  <a:extLst>
                    <a:ext uri="{9D8B030D-6E8A-4147-A177-3AD203B41FA5}">
                      <a16:colId xmlns:a16="http://schemas.microsoft.com/office/drawing/2014/main" val="2170818119"/>
                    </a:ext>
                  </a:extLst>
                </a:gridCol>
              </a:tblGrid>
              <a:tr h="160359">
                <a:tc>
                  <a:txBody>
                    <a:bodyPr/>
                    <a:lstStyle/>
                    <a:p>
                      <a:pPr>
                        <a:lnSpc>
                          <a:spcPct val="107000"/>
                        </a:lnSpc>
                        <a:spcAft>
                          <a:spcPts val="0"/>
                        </a:spcAft>
                      </a:pP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b="1">
                          <a:solidFill>
                            <a:srgbClr val="C00000"/>
                          </a:solidFill>
                          <a:effectLst/>
                        </a:rPr>
                        <a:t>Vanuit doelen student gestuurd</a:t>
                      </a:r>
                      <a:endParaRPr lang="nl-NL" sz="900" b="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b="1">
                          <a:solidFill>
                            <a:srgbClr val="C00000"/>
                          </a:solidFill>
                          <a:effectLst/>
                        </a:rPr>
                        <a:t>Vanuit kansen werkplek gestuurd</a:t>
                      </a:r>
                      <a:endParaRPr lang="nl-NL" sz="900" b="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b="1">
                          <a:solidFill>
                            <a:srgbClr val="C00000"/>
                          </a:solidFill>
                          <a:effectLst/>
                        </a:rPr>
                        <a:t>Vanuit doelen opleiding gestuurd</a:t>
                      </a:r>
                      <a:endParaRPr lang="nl-NL" sz="900" b="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395697007"/>
                  </a:ext>
                </a:extLst>
              </a:tr>
              <a:tr h="481079">
                <a:tc>
                  <a:txBody>
                    <a:bodyPr/>
                    <a:lstStyle/>
                    <a:p>
                      <a:pPr>
                        <a:lnSpc>
                          <a:spcPct val="107000"/>
                        </a:lnSpc>
                        <a:spcAft>
                          <a:spcPts val="0"/>
                        </a:spcAft>
                      </a:pPr>
                      <a:r>
                        <a:rPr lang="nl-NL" sz="900" i="1">
                          <a:solidFill>
                            <a:srgbClr val="C00000"/>
                          </a:solidFill>
                          <a:effectLst/>
                        </a:rPr>
                        <a:t>Feedback</a:t>
                      </a:r>
                      <a:endParaRPr lang="nl-NL" sz="900" i="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begeleider(s) geeft/geven feedback op het handelen o.b.v. de eigen doelen van de student.</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begeleider(s) geeft/geven studenten feedback, mede ingegeven door de pedagogisch didactische visie van de school. </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begeleider(s) geeft/geven feedback op het functioneren op basis van het te behalen eindniveau.</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262966141"/>
                  </a:ext>
                </a:extLst>
              </a:tr>
              <a:tr h="481079">
                <a:tc>
                  <a:txBody>
                    <a:bodyPr/>
                    <a:lstStyle/>
                    <a:p>
                      <a:pPr>
                        <a:lnSpc>
                          <a:spcPct val="107000"/>
                        </a:lnSpc>
                        <a:spcAft>
                          <a:spcPts val="0"/>
                        </a:spcAft>
                      </a:pPr>
                      <a:r>
                        <a:rPr lang="nl-NL" sz="900" i="1">
                          <a:solidFill>
                            <a:srgbClr val="C00000"/>
                          </a:solidFill>
                          <a:effectLst/>
                        </a:rPr>
                        <a:t>De lat</a:t>
                      </a:r>
                      <a:endParaRPr lang="nl-NL" sz="900" i="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dirty="0">
                          <a:solidFill>
                            <a:srgbClr val="C00000"/>
                          </a:solidFill>
                          <a:effectLst/>
                        </a:rPr>
                        <a:t>De student wordt gevraagd zich te verdiepen/verdiept zich in het te behalen niveau op de opleiding.</a:t>
                      </a:r>
                      <a:endParaRPr lang="nl-NL" sz="900" dirty="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begeleider(s) heeft/hebben zicht op de context specifieke eisen en mogelijkheden en gebruikt deze kennis in het begeleiden en opleiden van studenten.</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begeleider(s) heeft/hebben zicht op het te behalen niveau vanuit de opleiding en kan/kunnen dit in eigen woorden uitleggen.</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100007564"/>
                  </a:ext>
                </a:extLst>
              </a:tr>
              <a:tr h="481079">
                <a:tc>
                  <a:txBody>
                    <a:bodyPr/>
                    <a:lstStyle/>
                    <a:p>
                      <a:pPr>
                        <a:lnSpc>
                          <a:spcPct val="107000"/>
                        </a:lnSpc>
                        <a:spcAft>
                          <a:spcPts val="0"/>
                        </a:spcAft>
                      </a:pPr>
                      <a:r>
                        <a:rPr lang="nl-NL" sz="900" i="1">
                          <a:solidFill>
                            <a:srgbClr val="C00000"/>
                          </a:solidFill>
                          <a:effectLst/>
                        </a:rPr>
                        <a:t>Leerdoelen</a:t>
                      </a:r>
                      <a:endParaRPr lang="nl-NL" sz="900" i="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student wordt gevraagd wat hij/zij wil leren.</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O.b.v. de kansen en mogelijkheden op de locatie worden samen met de student leerdoelen geformuleerd.</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student wordt gevraagd leerdoelen te formuleren op basis van de te behalen eisen. </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728072459"/>
                  </a:ext>
                </a:extLst>
              </a:tr>
              <a:tr h="641437">
                <a:tc>
                  <a:txBody>
                    <a:bodyPr/>
                    <a:lstStyle/>
                    <a:p>
                      <a:pPr>
                        <a:lnSpc>
                          <a:spcPct val="107000"/>
                        </a:lnSpc>
                        <a:spcAft>
                          <a:spcPts val="0"/>
                        </a:spcAft>
                      </a:pPr>
                      <a:r>
                        <a:rPr lang="nl-NL" sz="900" i="1">
                          <a:solidFill>
                            <a:srgbClr val="C00000"/>
                          </a:solidFill>
                          <a:effectLst/>
                        </a:rPr>
                        <a:t>Leeractiviteiten</a:t>
                      </a:r>
                      <a:endParaRPr lang="nl-NL" sz="900" i="1">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student bedenkt met behulp van de begeleider(s) hoe hij/zij de eigen leerdoelen wil bereiken/welke activiteiten hieraan bijdragen.</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a:solidFill>
                            <a:srgbClr val="C00000"/>
                          </a:solidFill>
                          <a:effectLst/>
                        </a:rPr>
                        <a:t>De begeleider(s) heeft/hebben zicht op de mogelijke leeractiviteiten en voor welke leervraag en welk type stage die mogelijk relevant kunnen zijn en gebruikt deze kennis in het begeleiden en opleiden van studenten.</a:t>
                      </a:r>
                      <a:endParaRPr lang="nl-NL" sz="90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nSpc>
                          <a:spcPct val="107000"/>
                        </a:lnSpc>
                        <a:spcAft>
                          <a:spcPts val="0"/>
                        </a:spcAft>
                      </a:pPr>
                      <a:r>
                        <a:rPr lang="nl-NL" sz="900" dirty="0">
                          <a:solidFill>
                            <a:srgbClr val="C00000"/>
                          </a:solidFill>
                          <a:effectLst/>
                        </a:rPr>
                        <a:t>De student bedenkt met behulp van de begeleider(s) hoe hij/zij het te behalen eindniveau wil bereiken/welke activiteiten hieraan bijdragen.</a:t>
                      </a:r>
                      <a:endParaRPr lang="nl-NL" sz="900" dirty="0">
                        <a:solidFill>
                          <a:srgbClr val="C00000"/>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1578872111"/>
                  </a:ext>
                </a:extLst>
              </a:tr>
            </a:tbl>
          </a:graphicData>
        </a:graphic>
      </p:graphicFrame>
      <p:sp>
        <p:nvSpPr>
          <p:cNvPr id="6" name="Tekstvak 2">
            <a:extLst>
              <a:ext uri="{FF2B5EF4-FFF2-40B4-BE49-F238E27FC236}">
                <a16:creationId xmlns:a16="http://schemas.microsoft.com/office/drawing/2014/main" id="{ED501F62-8D28-567B-F874-0739111BDCCF}"/>
              </a:ext>
            </a:extLst>
          </p:cNvPr>
          <p:cNvSpPr txBox="1">
            <a:spLocks noChangeArrowheads="1"/>
          </p:cNvSpPr>
          <p:nvPr/>
        </p:nvSpPr>
        <p:spPr bwMode="auto">
          <a:xfrm>
            <a:off x="5101388" y="4163515"/>
            <a:ext cx="8754930" cy="5398967"/>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100" b="1" dirty="0">
                <a:solidFill>
                  <a:srgbClr val="B82D1F"/>
                </a:solidFill>
                <a:effectLst/>
                <a:latin typeface="Roboto"/>
                <a:ea typeface="Roboto"/>
                <a:cs typeface="Calibri"/>
              </a:rPr>
              <a:t>Stap </a:t>
            </a:r>
            <a:r>
              <a:rPr lang="nl-NL" sz="1100" b="1" dirty="0">
                <a:solidFill>
                  <a:srgbClr val="B82D1F"/>
                </a:solidFill>
                <a:latin typeface="Roboto"/>
                <a:ea typeface="Roboto"/>
                <a:cs typeface="Calibri"/>
              </a:rPr>
              <a:t>3</a:t>
            </a:r>
            <a:r>
              <a:rPr lang="nl-NL" sz="1100" b="1" dirty="0">
                <a:solidFill>
                  <a:srgbClr val="B82D1F"/>
                </a:solidFill>
                <a:effectLst/>
                <a:latin typeface="Roboto"/>
                <a:ea typeface="Roboto"/>
                <a:cs typeface="Calibri"/>
              </a:rPr>
              <a:t>: (Leren) reflecteren</a:t>
            </a:r>
          </a:p>
          <a:p>
            <a:pPr>
              <a:lnSpc>
                <a:spcPct val="107000"/>
              </a:lnSpc>
            </a:pPr>
            <a:r>
              <a:rPr lang="nl-NL" sz="1100" dirty="0">
                <a:solidFill>
                  <a:srgbClr val="B82D1F"/>
                </a:solidFill>
                <a:effectLst/>
                <a:latin typeface="Roboto"/>
                <a:ea typeface="Roboto"/>
                <a:cs typeface="Calibri"/>
              </a:rPr>
              <a:t>We coachen studenten in de ontwikkeling tot docent. </a:t>
            </a:r>
            <a:r>
              <a:rPr lang="nl-NL" sz="1100" dirty="0">
                <a:solidFill>
                  <a:srgbClr val="B82D1F"/>
                </a:solidFill>
                <a:effectLst/>
                <a:latin typeface="Roboto"/>
                <a:ea typeface="Roboto"/>
                <a:cs typeface="Arial"/>
              </a:rPr>
              <a:t>Bij het uitoefen van dit prachtige maar zeer complexe beroep, is het ontwikkelen </a:t>
            </a:r>
            <a:r>
              <a:rPr lang="nl-NL" sz="1100" dirty="0">
                <a:solidFill>
                  <a:srgbClr val="B82D1F"/>
                </a:solidFill>
                <a:latin typeface="Roboto"/>
                <a:ea typeface="Roboto"/>
                <a:cs typeface="Arial"/>
              </a:rPr>
              <a:t>van een</a:t>
            </a:r>
            <a:r>
              <a:rPr lang="nl-NL" sz="1100" dirty="0">
                <a:solidFill>
                  <a:srgbClr val="B82D1F"/>
                </a:solidFill>
                <a:effectLst/>
                <a:latin typeface="Roboto"/>
                <a:ea typeface="Roboto"/>
                <a:cs typeface="Arial"/>
              </a:rPr>
              <a:t> professionele identiteit een must (Vloet, 2015). </a:t>
            </a:r>
            <a:r>
              <a:rPr lang="en-GB" sz="1100" dirty="0">
                <a:solidFill>
                  <a:srgbClr val="B82D1F"/>
                </a:solidFill>
                <a:effectLst/>
                <a:latin typeface="Roboto"/>
                <a:ea typeface="Roboto"/>
                <a:cs typeface="Calibri"/>
              </a:rPr>
              <a:t>Diepgaande </a:t>
            </a:r>
            <a:r>
              <a:rPr lang="en-GB" sz="1100" dirty="0" err="1">
                <a:solidFill>
                  <a:srgbClr val="B82D1F"/>
                </a:solidFill>
                <a:effectLst/>
                <a:latin typeface="Roboto"/>
                <a:ea typeface="Roboto"/>
                <a:cs typeface="Calibri"/>
              </a:rPr>
              <a:t>reflectie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stimuleert</a:t>
            </a:r>
            <a:r>
              <a:rPr lang="en-GB" sz="1100" dirty="0">
                <a:solidFill>
                  <a:srgbClr val="B82D1F"/>
                </a:solidFill>
                <a:effectLst/>
                <a:latin typeface="Roboto"/>
                <a:ea typeface="Roboto"/>
                <a:cs typeface="Calibri"/>
              </a:rPr>
              <a:t> de </a:t>
            </a:r>
            <a:r>
              <a:rPr lang="en-GB" sz="1100" dirty="0" err="1">
                <a:solidFill>
                  <a:srgbClr val="B82D1F"/>
                </a:solidFill>
                <a:effectLst/>
                <a:latin typeface="Roboto"/>
                <a:ea typeface="Roboto"/>
                <a:cs typeface="Calibri"/>
              </a:rPr>
              <a:t>ontwikkeling</a:t>
            </a:r>
            <a:r>
              <a:rPr lang="en-GB" sz="1100" dirty="0">
                <a:solidFill>
                  <a:srgbClr val="B82D1F"/>
                </a:solidFill>
                <a:effectLst/>
                <a:latin typeface="Roboto"/>
                <a:ea typeface="Roboto"/>
                <a:cs typeface="Calibri"/>
              </a:rPr>
              <a:t> van </a:t>
            </a:r>
            <a:r>
              <a:rPr lang="en-GB" sz="1100" dirty="0" err="1">
                <a:solidFill>
                  <a:srgbClr val="B82D1F"/>
                </a:solidFill>
                <a:effectLst/>
                <a:latin typeface="Roboto"/>
                <a:ea typeface="Roboto"/>
                <a:cs typeface="Calibri"/>
              </a:rPr>
              <a:t>deze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professionele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identiteit</a:t>
            </a:r>
            <a:r>
              <a:rPr lang="en-GB" sz="1100" dirty="0">
                <a:solidFill>
                  <a:srgbClr val="B82D1F"/>
                </a:solidFill>
                <a:effectLst/>
                <a:latin typeface="Roboto"/>
                <a:ea typeface="Roboto"/>
                <a:cs typeface="Calibri"/>
              </a:rPr>
              <a:t>.</a:t>
            </a:r>
            <a:r>
              <a:rPr lang="nl-NL" sz="1100" dirty="0">
                <a:solidFill>
                  <a:srgbClr val="B82D1F"/>
                </a:solidFill>
                <a:latin typeface="Roboto"/>
                <a:ea typeface="Roboto"/>
                <a:cs typeface="Arial"/>
              </a:rPr>
              <a:t> </a:t>
            </a:r>
            <a:r>
              <a:rPr lang="nl-NL" sz="1100" dirty="0">
                <a:solidFill>
                  <a:srgbClr val="B82D1F"/>
                </a:solidFill>
                <a:effectLst/>
                <a:latin typeface="Roboto"/>
                <a:ea typeface="Roboto"/>
                <a:cs typeface="Calibri"/>
              </a:rPr>
              <a:t>Reflecteren is iets wat je als lerende en als ervaren professional graag ”morgen” doet. Reflecteren vraagt om even uit de waan van de dag </a:t>
            </a:r>
            <a:r>
              <a:rPr lang="nl-NL" sz="1100" dirty="0">
                <a:solidFill>
                  <a:srgbClr val="B82D1F"/>
                </a:solidFill>
                <a:latin typeface="Roboto"/>
                <a:ea typeface="Roboto"/>
                <a:cs typeface="Calibri"/>
              </a:rPr>
              <a:t>te </a:t>
            </a:r>
            <a:r>
              <a:rPr lang="nl-NL" sz="1100" dirty="0">
                <a:solidFill>
                  <a:srgbClr val="B82D1F"/>
                </a:solidFill>
                <a:effectLst/>
                <a:latin typeface="Roboto"/>
                <a:ea typeface="Roboto"/>
                <a:cs typeface="Calibri"/>
              </a:rPr>
              <a:t>stappen en </a:t>
            </a:r>
            <a:r>
              <a:rPr lang="nl-NL" sz="1100" dirty="0">
                <a:solidFill>
                  <a:srgbClr val="B82D1F"/>
                </a:solidFill>
                <a:latin typeface="Roboto"/>
                <a:ea typeface="Roboto"/>
                <a:cs typeface="Calibri"/>
              </a:rPr>
              <a:t>stil te staan</a:t>
            </a:r>
            <a:r>
              <a:rPr lang="nl-NL" sz="1100" dirty="0">
                <a:solidFill>
                  <a:srgbClr val="B82D1F"/>
                </a:solidFill>
                <a:effectLst/>
                <a:latin typeface="Roboto"/>
                <a:ea typeface="Roboto"/>
                <a:cs typeface="Calibri"/>
              </a:rPr>
              <a:t> </a:t>
            </a:r>
            <a:r>
              <a:rPr lang="nl-NL" sz="1100" dirty="0">
                <a:solidFill>
                  <a:srgbClr val="B82D1F"/>
                </a:solidFill>
                <a:latin typeface="Roboto"/>
                <a:ea typeface="Roboto"/>
                <a:cs typeface="Calibri"/>
              </a:rPr>
              <a:t>bij </a:t>
            </a:r>
            <a:r>
              <a:rPr lang="nl-NL" sz="1100" dirty="0">
                <a:solidFill>
                  <a:srgbClr val="B82D1F"/>
                </a:solidFill>
                <a:effectLst/>
                <a:latin typeface="Roboto"/>
                <a:ea typeface="Roboto"/>
                <a:cs typeface="Calibri"/>
              </a:rPr>
              <a:t>wij wat er is gebeurd, wat je voelt etc. Dit stilstaan voelt in de drukte vaak ongemakkelijk</a:t>
            </a:r>
            <a:r>
              <a:rPr lang="nl-NL" sz="1100" dirty="0">
                <a:solidFill>
                  <a:srgbClr val="B82D1F"/>
                </a:solidFill>
                <a:latin typeface="Roboto"/>
                <a:ea typeface="Roboto"/>
                <a:cs typeface="Calibri"/>
              </a:rPr>
              <a:t>,</a:t>
            </a:r>
            <a:r>
              <a:rPr lang="nl-NL" sz="1100" dirty="0">
                <a:solidFill>
                  <a:srgbClr val="B82D1F"/>
                </a:solidFill>
                <a:effectLst/>
                <a:latin typeface="Roboto"/>
                <a:ea typeface="Roboto"/>
                <a:cs typeface="Calibri"/>
              </a:rPr>
              <a:t> maar onderzoek heeft aangetoond dat reflectie </a:t>
            </a:r>
            <a:r>
              <a:rPr lang="nl-NL" sz="1100" dirty="0">
                <a:solidFill>
                  <a:srgbClr val="B82D1F"/>
                </a:solidFill>
                <a:latin typeface="Roboto"/>
                <a:ea typeface="Roboto"/>
                <a:cs typeface="Calibri"/>
              </a:rPr>
              <a:t>de</a:t>
            </a:r>
            <a:r>
              <a:rPr lang="nl-NL" sz="1100" dirty="0">
                <a:solidFill>
                  <a:srgbClr val="B82D1F"/>
                </a:solidFill>
                <a:effectLst/>
                <a:latin typeface="Roboto"/>
                <a:ea typeface="Roboto"/>
                <a:cs typeface="Calibri"/>
              </a:rPr>
              <a:t> belangrijkste tool is om te komen tot kwaliteitsverbetering (Vinkenburg, 1995). </a:t>
            </a: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buFont typeface="+mj-lt"/>
              <a:buAutoNum type="alphaUcPeriod"/>
            </a:pPr>
            <a:r>
              <a:rPr lang="nl-NL" sz="1100" dirty="0">
                <a:solidFill>
                  <a:srgbClr val="B82D1F"/>
                </a:solidFill>
                <a:effectLst/>
                <a:latin typeface="Roboto"/>
                <a:ea typeface="Roboto"/>
                <a:cs typeface="Calibri"/>
              </a:rPr>
              <a:t>Op welke manier stimuleer jij de student in zijn reflectie? Welke modellen en</a:t>
            </a:r>
            <a:r>
              <a:rPr lang="nl-NL" sz="1100" dirty="0">
                <a:solidFill>
                  <a:srgbClr val="B82D1F"/>
                </a:solidFill>
                <a:latin typeface="Roboto"/>
                <a:ea typeface="Roboto"/>
                <a:cs typeface="Calibri"/>
              </a:rPr>
              <a:t>/of</a:t>
            </a:r>
            <a:r>
              <a:rPr lang="nl-NL" sz="1100" dirty="0">
                <a:solidFill>
                  <a:srgbClr val="B82D1F"/>
                </a:solidFill>
                <a:effectLst/>
                <a:latin typeface="Roboto"/>
                <a:ea typeface="Roboto"/>
                <a:cs typeface="Calibri"/>
              </a:rPr>
              <a:t> interventies zet je </a:t>
            </a:r>
            <a:r>
              <a:rPr lang="nl-NL" sz="1100" dirty="0">
                <a:solidFill>
                  <a:srgbClr val="B82D1F"/>
                </a:solidFill>
                <a:latin typeface="Roboto"/>
                <a:ea typeface="Roboto"/>
                <a:cs typeface="Calibri"/>
              </a:rPr>
              <a:t>hierbij in</a:t>
            </a:r>
            <a:r>
              <a:rPr lang="nl-NL" sz="1100" dirty="0">
                <a:solidFill>
                  <a:srgbClr val="B82D1F"/>
                </a:solidFill>
                <a:effectLst/>
                <a:latin typeface="Roboto"/>
                <a:ea typeface="Roboto"/>
                <a:cs typeface="Calibri"/>
              </a:rPr>
              <a:t>?</a:t>
            </a: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buFont typeface="+mj-lt"/>
              <a:buAutoNum type="alphaUcPeriod"/>
            </a:pPr>
            <a:r>
              <a:rPr lang="nl-NL" sz="1100" dirty="0">
                <a:solidFill>
                  <a:srgbClr val="B82D1F"/>
                </a:solidFill>
                <a:latin typeface="Roboto"/>
                <a:ea typeface="Roboto"/>
                <a:cs typeface="Calibri"/>
              </a:rPr>
              <a:t>Bekijk de reflectiekaart </a:t>
            </a:r>
            <a:r>
              <a:rPr lang="nl-NL" sz="1100" b="1" u="sng" dirty="0">
                <a:solidFill>
                  <a:srgbClr val="B82D1F"/>
                </a:solidFill>
                <a:latin typeface="Roboto"/>
                <a:ea typeface="Roboto"/>
                <a:cs typeface="Calibri"/>
              </a:rPr>
              <a:t>“(Leren) reflecteren</a:t>
            </a:r>
            <a:r>
              <a:rPr lang="nl-NL" sz="1100" dirty="0">
                <a:solidFill>
                  <a:srgbClr val="B82D1F"/>
                </a:solidFill>
                <a:latin typeface="Roboto"/>
                <a:ea typeface="Roboto"/>
                <a:cs typeface="Calibri"/>
              </a:rPr>
              <a:t>”. </a:t>
            </a:r>
            <a:r>
              <a:rPr lang="nl-NL" sz="1100" dirty="0">
                <a:solidFill>
                  <a:srgbClr val="B82D1F"/>
                </a:solidFill>
                <a:effectLst/>
                <a:latin typeface="Roboto"/>
                <a:ea typeface="Roboto"/>
                <a:cs typeface="Calibri"/>
              </a:rPr>
              <a:t>Op welke </a:t>
            </a:r>
            <a:r>
              <a:rPr lang="nl-NL" sz="1100" dirty="0">
                <a:solidFill>
                  <a:srgbClr val="B82D1F"/>
                </a:solidFill>
                <a:latin typeface="Roboto"/>
                <a:ea typeface="Roboto"/>
                <a:cs typeface="Calibri"/>
              </a:rPr>
              <a:t>van deze manieren</a:t>
            </a:r>
            <a:r>
              <a:rPr lang="nl-NL" sz="1100" dirty="0">
                <a:solidFill>
                  <a:srgbClr val="B82D1F"/>
                </a:solidFill>
                <a:effectLst/>
                <a:latin typeface="Roboto"/>
                <a:ea typeface="Roboto"/>
                <a:cs typeface="Calibri"/>
              </a:rPr>
              <a:t> stimuleer jij de student in zijn reflectie? Hoe stimuleren jullie gezamenlijk (Leren) reflecteren? </a:t>
            </a: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r>
              <a:rPr lang="nl-NL" sz="1100" dirty="0">
                <a:solidFill>
                  <a:srgbClr val="B82D1F"/>
                </a:solidFill>
                <a:latin typeface="Roboto"/>
                <a:ea typeface="Roboto"/>
                <a:cs typeface="Calibri"/>
              </a:rPr>
              <a:t>Hoe reflecteren jullie op en leren jullie van het leren reflecteren van studenten en starters? Hoe expliciteren jullie werkende elementen, werkende aanpakken etc.?</a:t>
            </a:r>
            <a:endParaRPr lang="nl-NL" sz="1100" dirty="0">
              <a:solidFill>
                <a:srgbClr val="B82D1F"/>
              </a:solidFill>
              <a:effectLst/>
              <a:latin typeface="Roboto"/>
              <a:ea typeface="Roboto"/>
              <a:cs typeface="Calibri"/>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1100" dirty="0">
                <a:solidFill>
                  <a:srgbClr val="B82D1F"/>
                </a:solidFill>
                <a:effectLst/>
                <a:latin typeface="Roboto"/>
                <a:ea typeface="Roboto"/>
                <a:cs typeface="Calibri"/>
              </a:rPr>
              <a:t> </a:t>
            </a:r>
            <a:endParaRPr lang="nl-NL" sz="1100" b="1" i="1" dirty="0">
              <a:solidFill>
                <a:srgbClr val="B82D1F"/>
              </a:solidFill>
              <a:effectLst/>
              <a:latin typeface="Roboto"/>
              <a:ea typeface="Roboto"/>
              <a:cs typeface="Calibri"/>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560917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385775D-209B-6344-2E31-A54552D8211D}"/>
            </a:ext>
          </a:extLst>
        </p:cNvPr>
        <p:cNvGrpSpPr/>
        <p:nvPr/>
      </p:nvGrpSpPr>
      <p:grpSpPr>
        <a:xfrm>
          <a:off x="0" y="0"/>
          <a:ext cx="0" cy="0"/>
          <a:chOff x="0" y="0"/>
          <a:chExt cx="0" cy="0"/>
        </a:xfrm>
      </p:grpSpPr>
      <p:sp>
        <p:nvSpPr>
          <p:cNvPr id="16" name="Tekstvak 2">
            <a:extLst>
              <a:ext uri="{FF2B5EF4-FFF2-40B4-BE49-F238E27FC236}">
                <a16:creationId xmlns:a16="http://schemas.microsoft.com/office/drawing/2014/main" id="{CCF7A829-2E29-89F7-C399-F23F5D6E8FA6}"/>
              </a:ext>
            </a:extLst>
          </p:cNvPr>
          <p:cNvSpPr txBox="1">
            <a:spLocks noChangeArrowheads="1"/>
          </p:cNvSpPr>
          <p:nvPr/>
        </p:nvSpPr>
        <p:spPr bwMode="auto">
          <a:xfrm>
            <a:off x="1021496" y="973842"/>
            <a:ext cx="3951557" cy="8588640"/>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marL="457200" indent="-457200">
              <a:lnSpc>
                <a:spcPct val="107000"/>
              </a:lnSpc>
            </a:pPr>
            <a:r>
              <a:rPr lang="nl-NL" sz="1100" b="1">
                <a:solidFill>
                  <a:srgbClr val="B82D1F"/>
                </a:solidFill>
                <a:effectLst/>
                <a:latin typeface="Roboto"/>
                <a:ea typeface="Roboto"/>
                <a:cs typeface="Arial"/>
              </a:rPr>
              <a:t>Stap 1:</a:t>
            </a:r>
            <a:r>
              <a:rPr lang="nl-NL" sz="1100" b="1">
                <a:solidFill>
                  <a:srgbClr val="B82D1F"/>
                </a:solidFill>
                <a:latin typeface="Roboto"/>
                <a:ea typeface="Roboto"/>
                <a:cs typeface="Arial"/>
              </a:rPr>
              <a:t> Hoe coachen wij starters?</a:t>
            </a:r>
          </a:p>
          <a:p>
            <a:pPr marL="457200" indent="-457200">
              <a:lnSpc>
                <a:spcPct val="107000"/>
              </a:lnSpc>
              <a:buFont typeface="+mj-lt"/>
              <a:buAutoNum type="alphaUcPeriod"/>
            </a:pPr>
            <a:r>
              <a:rPr lang="nl-NL" sz="1100" dirty="0">
                <a:solidFill>
                  <a:srgbClr val="B82D1F"/>
                </a:solidFill>
                <a:effectLst/>
                <a:latin typeface="Roboto"/>
                <a:ea typeface="Roboto"/>
                <a:cs typeface="Calibri"/>
              </a:rPr>
              <a:t>Omcirke</a:t>
            </a:r>
            <a:r>
              <a:rPr lang="nl-NL" sz="1100" dirty="0">
                <a:solidFill>
                  <a:srgbClr val="B82D1F"/>
                </a:solidFill>
                <a:latin typeface="Roboto"/>
                <a:ea typeface="Roboto"/>
                <a:cs typeface="Calibri"/>
              </a:rPr>
              <a:t>l</a:t>
            </a:r>
            <a:r>
              <a:rPr lang="nl-NL" sz="1100" dirty="0">
                <a:solidFill>
                  <a:srgbClr val="B82D1F"/>
                </a:solidFill>
                <a:effectLst/>
                <a:latin typeface="Roboto"/>
                <a:ea typeface="Roboto"/>
                <a:cs typeface="Calibri"/>
              </a:rPr>
              <a:t> </a:t>
            </a:r>
            <a:r>
              <a:rPr lang="nl-NL" sz="1100" u="sng" dirty="0">
                <a:solidFill>
                  <a:srgbClr val="B82D1F"/>
                </a:solidFill>
                <a:effectLst/>
                <a:latin typeface="Roboto"/>
                <a:ea typeface="Roboto"/>
                <a:cs typeface="Calibri"/>
              </a:rPr>
              <a:t>de beschrijvingen </a:t>
            </a:r>
            <a:r>
              <a:rPr lang="nl-NL" sz="1100" u="sng">
                <a:solidFill>
                  <a:srgbClr val="B82D1F"/>
                </a:solidFill>
                <a:latin typeface="Roboto"/>
                <a:ea typeface="Roboto"/>
                <a:cs typeface="Calibri"/>
              </a:rPr>
              <a:t>hieronder </a:t>
            </a:r>
            <a:r>
              <a:rPr lang="nl-NL" sz="1100" u="sng" dirty="0">
                <a:solidFill>
                  <a:srgbClr val="B82D1F"/>
                </a:solidFill>
                <a:latin typeface="Roboto"/>
                <a:ea typeface="Roboto"/>
                <a:cs typeface="Calibri"/>
              </a:rPr>
              <a:t>in het rode blok</a:t>
            </a:r>
            <a:r>
              <a:rPr lang="nl-NL" sz="1100" dirty="0">
                <a:solidFill>
                  <a:srgbClr val="B82D1F"/>
                </a:solidFill>
                <a:latin typeface="Roboto"/>
                <a:ea typeface="Roboto"/>
                <a:cs typeface="Calibri"/>
              </a:rPr>
              <a:t> die</a:t>
            </a:r>
            <a:r>
              <a:rPr lang="nl-NL" sz="1100" dirty="0">
                <a:solidFill>
                  <a:srgbClr val="B82D1F"/>
                </a:solidFill>
                <a:effectLst/>
                <a:latin typeface="Roboto"/>
                <a:ea typeface="Roboto"/>
                <a:cs typeface="Calibri"/>
              </a:rPr>
              <a:t> passen bij hoe jij starters begeleidt</a:t>
            </a:r>
            <a:r>
              <a:rPr lang="nl-NL" sz="1100" dirty="0">
                <a:solidFill>
                  <a:srgbClr val="B82D1F"/>
                </a:solidFill>
                <a:latin typeface="Roboto"/>
                <a:ea typeface="Roboto"/>
                <a:cs typeface="Calibri"/>
              </a:rPr>
              <a:t> en hoe starters begeleid</a:t>
            </a:r>
            <a:r>
              <a:rPr lang="nl-NL" sz="1100" dirty="0">
                <a:solidFill>
                  <a:srgbClr val="B82D1F"/>
                </a:solidFill>
                <a:effectLst/>
                <a:latin typeface="Roboto"/>
                <a:ea typeface="Roboto"/>
                <a:cs typeface="Calibri"/>
              </a:rPr>
              <a:t> worden binnen de school. </a:t>
            </a:r>
          </a:p>
          <a:p>
            <a:pPr marL="457200" indent="-457200">
              <a:lnSpc>
                <a:spcPct val="107000"/>
              </a:lnSpc>
              <a:buFont typeface="+mj-lt"/>
              <a:buAutoNum type="alphaUcPeriod"/>
            </a:pPr>
            <a:r>
              <a:rPr lang="nl-NL" sz="1100">
                <a:solidFill>
                  <a:srgbClr val="B82D1F"/>
                </a:solidFill>
                <a:effectLst/>
                <a:latin typeface="Roboto"/>
                <a:ea typeface="Roboto"/>
                <a:cs typeface="Calibri"/>
              </a:rPr>
              <a:t>Kun je zelf nog typische kenmerken noemen/aanvullen van jouw handelen/het handelen binnen de school?</a:t>
            </a:r>
          </a:p>
          <a:p>
            <a:pPr marL="457200">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1100" i="1">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5" name="Tekstvak 2">
            <a:extLst>
              <a:ext uri="{FF2B5EF4-FFF2-40B4-BE49-F238E27FC236}">
                <a16:creationId xmlns:a16="http://schemas.microsoft.com/office/drawing/2014/main" id="{A46948C8-F0A7-0109-940E-E6FCE12262D6}"/>
              </a:ext>
            </a:extLst>
          </p:cNvPr>
          <p:cNvSpPr txBox="1">
            <a:spLocks noChangeArrowheads="1"/>
          </p:cNvSpPr>
          <p:nvPr/>
        </p:nvSpPr>
        <p:spPr bwMode="auto">
          <a:xfrm>
            <a:off x="5089054" y="973842"/>
            <a:ext cx="8767264" cy="3045265"/>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100" b="1">
                <a:solidFill>
                  <a:srgbClr val="B82D1F"/>
                </a:solidFill>
                <a:effectLst/>
                <a:latin typeface="Roboto"/>
                <a:ea typeface="Roboto"/>
                <a:cs typeface="Calibri"/>
              </a:rPr>
              <a:t>Stap 3: Professionele identiteit en </a:t>
            </a:r>
            <a:r>
              <a:rPr lang="nl-NL" sz="1100" b="1" err="1">
                <a:solidFill>
                  <a:srgbClr val="B82D1F"/>
                </a:solidFill>
                <a:effectLst/>
                <a:latin typeface="Roboto"/>
                <a:ea typeface="Roboto"/>
                <a:cs typeface="Calibri"/>
              </a:rPr>
              <a:t>enculturatie</a:t>
            </a:r>
          </a:p>
          <a:p>
            <a:pPr marL="228600" indent="-228600">
              <a:lnSpc>
                <a:spcPct val="107000"/>
              </a:lnSpc>
              <a:buFont typeface="+mj-lt"/>
              <a:buAutoNum type="alphaUcPeriod"/>
            </a:pPr>
            <a:r>
              <a:rPr lang="nl-NL" sz="1100">
                <a:solidFill>
                  <a:srgbClr val="B82D1F"/>
                </a:solidFill>
                <a:effectLst/>
                <a:latin typeface="Roboto"/>
                <a:ea typeface="Roboto"/>
                <a:cs typeface="Calibri"/>
              </a:rPr>
              <a:t>Bekijk de reflectiekaart </a:t>
            </a:r>
            <a:r>
              <a:rPr lang="nl-NL" sz="1100" b="1" u="sng">
                <a:solidFill>
                  <a:srgbClr val="B82D1F"/>
                </a:solidFill>
                <a:effectLst/>
                <a:latin typeface="Roboto"/>
                <a:ea typeface="Roboto"/>
                <a:cs typeface="Calibri"/>
              </a:rPr>
              <a:t>”Professionele identiteit en </a:t>
            </a:r>
            <a:r>
              <a:rPr lang="nl-NL" sz="1100" b="1" u="sng" err="1">
                <a:solidFill>
                  <a:srgbClr val="B82D1F"/>
                </a:solidFill>
                <a:effectLst/>
                <a:latin typeface="Roboto"/>
                <a:ea typeface="Roboto"/>
                <a:cs typeface="Calibri"/>
              </a:rPr>
              <a:t>enculturatie</a:t>
            </a:r>
            <a:r>
              <a:rPr lang="nl-NL" sz="1100" b="1">
                <a:solidFill>
                  <a:srgbClr val="B82D1F"/>
                </a:solidFill>
                <a:effectLst/>
                <a:latin typeface="Roboto"/>
                <a:ea typeface="Roboto"/>
                <a:cs typeface="Calibri"/>
              </a:rPr>
              <a:t>”. </a:t>
            </a:r>
            <a:r>
              <a:rPr lang="nl-NL" sz="1100">
                <a:solidFill>
                  <a:srgbClr val="B82D1F"/>
                </a:solidFill>
                <a:effectLst/>
                <a:latin typeface="Roboto"/>
                <a:ea typeface="Roboto"/>
                <a:cs typeface="Calibri"/>
              </a:rPr>
              <a:t>Brainstorm voor jezelf</a:t>
            </a:r>
            <a:r>
              <a:rPr lang="nl-NL" sz="1100">
                <a:solidFill>
                  <a:srgbClr val="B82D1F"/>
                </a:solidFill>
                <a:latin typeface="Roboto"/>
                <a:ea typeface="Roboto"/>
                <a:cs typeface="Calibri"/>
              </a:rPr>
              <a:t>:</a:t>
            </a:r>
            <a:r>
              <a:rPr lang="nl-NL" sz="1100">
                <a:solidFill>
                  <a:srgbClr val="B82D1F"/>
                </a:solidFill>
                <a:effectLst/>
                <a:latin typeface="Roboto"/>
                <a:ea typeface="Roboto"/>
                <a:cs typeface="Calibri"/>
              </a:rPr>
              <a:t> aan welke elementen van professionele identiteitsontwikkeling en </a:t>
            </a:r>
            <a:r>
              <a:rPr lang="nl-NL" sz="1100" err="1">
                <a:solidFill>
                  <a:srgbClr val="B82D1F"/>
                </a:solidFill>
                <a:effectLst/>
                <a:latin typeface="Roboto"/>
                <a:ea typeface="Roboto"/>
                <a:cs typeface="Calibri"/>
              </a:rPr>
              <a:t>enculturatie</a:t>
            </a:r>
            <a:r>
              <a:rPr lang="nl-NL" sz="1100">
                <a:solidFill>
                  <a:srgbClr val="B82D1F"/>
                </a:solidFill>
                <a:effectLst/>
                <a:latin typeface="Roboto"/>
                <a:ea typeface="Roboto"/>
                <a:cs typeface="Calibri"/>
              </a:rPr>
              <a:t> </a:t>
            </a:r>
            <a:r>
              <a:rPr lang="nl-NL" sz="1100">
                <a:solidFill>
                  <a:srgbClr val="B82D1F"/>
                </a:solidFill>
                <a:latin typeface="Roboto"/>
                <a:ea typeface="Roboto"/>
                <a:cs typeface="Calibri"/>
              </a:rPr>
              <a:t>besteed jij</a:t>
            </a:r>
            <a:r>
              <a:rPr lang="nl-NL" sz="1100">
                <a:solidFill>
                  <a:srgbClr val="B82D1F"/>
                </a:solidFill>
                <a:effectLst/>
                <a:latin typeface="Roboto"/>
                <a:ea typeface="Roboto"/>
                <a:cs typeface="Calibri"/>
              </a:rPr>
              <a:t>/</a:t>
            </a:r>
            <a:r>
              <a:rPr lang="nl-NL" sz="1100">
                <a:solidFill>
                  <a:srgbClr val="B82D1F"/>
                </a:solidFill>
                <a:latin typeface="Roboto"/>
                <a:ea typeface="Roboto"/>
                <a:cs typeface="Calibri"/>
              </a:rPr>
              <a:t>besteden jullie in</a:t>
            </a:r>
            <a:r>
              <a:rPr lang="nl-NL" sz="1100">
                <a:solidFill>
                  <a:srgbClr val="B82D1F"/>
                </a:solidFill>
                <a:effectLst/>
                <a:latin typeface="Roboto"/>
                <a:ea typeface="Roboto"/>
                <a:cs typeface="Calibri"/>
              </a:rPr>
              <a:t> de coaching van starters aandacht</a:t>
            </a:r>
            <a:r>
              <a:rPr lang="nl-NL" sz="1100">
                <a:solidFill>
                  <a:srgbClr val="B82D1F"/>
                </a:solidFill>
                <a:latin typeface="Roboto"/>
                <a:ea typeface="Roboto"/>
                <a:cs typeface="Calibri"/>
              </a:rPr>
              <a:t>?</a:t>
            </a:r>
            <a:r>
              <a:rPr lang="nl-NL" sz="1100">
                <a:solidFill>
                  <a:srgbClr val="B82D1F"/>
                </a:solidFill>
                <a:effectLst/>
                <a:latin typeface="Roboto"/>
                <a:ea typeface="Roboto"/>
                <a:cs typeface="Calibri"/>
              </a:rPr>
              <a:t> </a:t>
            </a:r>
          </a:p>
          <a:p>
            <a:pPr marL="228600" indent="-228600">
              <a:lnSpc>
                <a:spcPct val="107000"/>
              </a:lnSpc>
              <a:spcAft>
                <a:spcPts val="0"/>
              </a:spcAft>
              <a:buFont typeface="+mj-lt"/>
              <a:buAutoNum type="alphaUcPeriod"/>
            </a:pPr>
            <a:r>
              <a:rPr lang="nl-NL" sz="1100">
                <a:solidFill>
                  <a:srgbClr val="B82D1F"/>
                </a:solidFill>
                <a:latin typeface="Roboto"/>
                <a:ea typeface="Roboto"/>
                <a:cs typeface="Calibri"/>
              </a:rPr>
              <a:t>Wat zijn sterke punten en waar zie je punten voor ontwikkeling?</a:t>
            </a: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8" name="Tekstvak 2">
            <a:extLst>
              <a:ext uri="{FF2B5EF4-FFF2-40B4-BE49-F238E27FC236}">
                <a16:creationId xmlns:a16="http://schemas.microsoft.com/office/drawing/2014/main" id="{637E7E3C-A513-F9DD-8F36-6F8E70C02533}"/>
              </a:ext>
            </a:extLst>
          </p:cNvPr>
          <p:cNvSpPr txBox="1">
            <a:spLocks noChangeArrowheads="1"/>
          </p:cNvSpPr>
          <p:nvPr/>
        </p:nvSpPr>
        <p:spPr bwMode="auto">
          <a:xfrm>
            <a:off x="5089052" y="4163515"/>
            <a:ext cx="8767265" cy="5398967"/>
          </a:xfrm>
          <a:prstGeom prst="rect">
            <a:avLst/>
          </a:prstGeom>
          <a:solidFill>
            <a:srgbClr val="FFFFFF"/>
          </a:solidFill>
          <a:ln w="9525">
            <a:solidFill>
              <a:srgbClr val="B82D1F"/>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1100" b="1" dirty="0">
                <a:solidFill>
                  <a:srgbClr val="B82D1F"/>
                </a:solidFill>
                <a:effectLst/>
                <a:latin typeface="Roboto" panose="02000000000000000000" pitchFamily="2" charset="0"/>
                <a:ea typeface="Roboto" panose="02000000000000000000" pitchFamily="2" charset="0"/>
                <a:cs typeface="Calibri" panose="020F0502020204030204" pitchFamily="34" charset="0"/>
              </a:rPr>
              <a:t>Stap </a:t>
            </a:r>
            <a:r>
              <a:rPr lang="nl-NL" sz="1100" b="1" dirty="0">
                <a:solidFill>
                  <a:srgbClr val="B82D1F"/>
                </a:solidFill>
                <a:latin typeface="Roboto" panose="02000000000000000000" pitchFamily="2" charset="0"/>
                <a:ea typeface="Roboto" panose="02000000000000000000" pitchFamily="2" charset="0"/>
                <a:cs typeface="Calibri" panose="020F0502020204030204" pitchFamily="34" charset="0"/>
              </a:rPr>
              <a:t>3</a:t>
            </a:r>
            <a:r>
              <a:rPr lang="nl-NL" sz="1100" b="1" dirty="0">
                <a:solidFill>
                  <a:srgbClr val="B82D1F"/>
                </a:solidFill>
                <a:effectLst/>
                <a:latin typeface="Roboto" panose="02000000000000000000" pitchFamily="2" charset="0"/>
                <a:ea typeface="Roboto" panose="02000000000000000000" pitchFamily="2" charset="0"/>
                <a:cs typeface="Calibri" panose="020F0502020204030204" pitchFamily="34" charset="0"/>
              </a:rPr>
              <a:t>: (Leren) reflecteren</a:t>
            </a:r>
          </a:p>
          <a:p>
            <a:pPr>
              <a:lnSpc>
                <a:spcPct val="107000"/>
              </a:lnSpc>
            </a:pPr>
            <a:r>
              <a:rPr lang="nl-NL" sz="1100" dirty="0">
                <a:solidFill>
                  <a:srgbClr val="B82D1F"/>
                </a:solidFill>
                <a:effectLst/>
                <a:latin typeface="Roboto"/>
                <a:ea typeface="Roboto"/>
                <a:cs typeface="Calibri"/>
              </a:rPr>
              <a:t>We coachen </a:t>
            </a:r>
            <a:r>
              <a:rPr lang="nl-NL" sz="1100" dirty="0">
                <a:solidFill>
                  <a:srgbClr val="B82D1F"/>
                </a:solidFill>
                <a:latin typeface="Roboto"/>
                <a:ea typeface="Roboto"/>
                <a:cs typeface="Calibri"/>
              </a:rPr>
              <a:t>starters </a:t>
            </a:r>
            <a:r>
              <a:rPr lang="nl-NL" sz="1100" dirty="0">
                <a:solidFill>
                  <a:srgbClr val="B82D1F"/>
                </a:solidFill>
                <a:effectLst/>
                <a:latin typeface="Roboto"/>
                <a:ea typeface="Roboto"/>
                <a:cs typeface="Calibri"/>
              </a:rPr>
              <a:t>in de ontwikkeling tot docent. </a:t>
            </a:r>
            <a:r>
              <a:rPr lang="nl-NL" sz="1100" dirty="0">
                <a:solidFill>
                  <a:srgbClr val="B82D1F"/>
                </a:solidFill>
                <a:effectLst/>
                <a:latin typeface="Roboto"/>
                <a:ea typeface="Roboto"/>
                <a:cs typeface="Arial"/>
              </a:rPr>
              <a:t>Bij het </a:t>
            </a:r>
            <a:r>
              <a:rPr lang="nl-NL" sz="1100" dirty="0">
                <a:solidFill>
                  <a:srgbClr val="B82D1F"/>
                </a:solidFill>
                <a:latin typeface="Roboto"/>
                <a:ea typeface="Roboto"/>
                <a:cs typeface="Arial"/>
              </a:rPr>
              <a:t>uitoefenen</a:t>
            </a:r>
            <a:r>
              <a:rPr lang="nl-NL" sz="1100" dirty="0">
                <a:solidFill>
                  <a:srgbClr val="B82D1F"/>
                </a:solidFill>
                <a:effectLst/>
                <a:latin typeface="Roboto"/>
                <a:ea typeface="Roboto"/>
                <a:cs typeface="Arial"/>
              </a:rPr>
              <a:t> van dit prachtige</a:t>
            </a:r>
            <a:r>
              <a:rPr lang="nl-NL" sz="1100" dirty="0">
                <a:solidFill>
                  <a:srgbClr val="B82D1F"/>
                </a:solidFill>
                <a:latin typeface="Roboto"/>
                <a:ea typeface="Roboto"/>
                <a:cs typeface="Arial"/>
              </a:rPr>
              <a:t>,</a:t>
            </a:r>
            <a:r>
              <a:rPr lang="nl-NL" sz="1100" dirty="0">
                <a:solidFill>
                  <a:srgbClr val="B82D1F"/>
                </a:solidFill>
                <a:effectLst/>
                <a:latin typeface="Roboto"/>
                <a:ea typeface="Roboto"/>
                <a:cs typeface="Arial"/>
              </a:rPr>
              <a:t> maar zeer complexe beroep, is het ontwikkelen </a:t>
            </a:r>
            <a:r>
              <a:rPr lang="nl-NL" sz="1100" dirty="0">
                <a:solidFill>
                  <a:srgbClr val="B82D1F"/>
                </a:solidFill>
                <a:latin typeface="Roboto"/>
                <a:ea typeface="Roboto"/>
                <a:cs typeface="Arial"/>
              </a:rPr>
              <a:t>van een</a:t>
            </a:r>
            <a:r>
              <a:rPr lang="nl-NL" sz="1100" dirty="0">
                <a:solidFill>
                  <a:srgbClr val="B82D1F"/>
                </a:solidFill>
                <a:effectLst/>
                <a:latin typeface="Roboto"/>
                <a:ea typeface="Roboto"/>
                <a:cs typeface="Arial"/>
              </a:rPr>
              <a:t> professionele identiteit een must (Vloet, 2015). </a:t>
            </a:r>
            <a:r>
              <a:rPr lang="en-GB" sz="1100" dirty="0">
                <a:solidFill>
                  <a:srgbClr val="B82D1F"/>
                </a:solidFill>
                <a:effectLst/>
                <a:latin typeface="Roboto"/>
                <a:ea typeface="Roboto"/>
                <a:cs typeface="Calibri"/>
              </a:rPr>
              <a:t>Diepgaande </a:t>
            </a:r>
            <a:r>
              <a:rPr lang="en-GB" sz="1100" dirty="0" err="1">
                <a:solidFill>
                  <a:srgbClr val="B82D1F"/>
                </a:solidFill>
                <a:effectLst/>
                <a:latin typeface="Roboto"/>
                <a:ea typeface="Roboto"/>
                <a:cs typeface="Calibri"/>
              </a:rPr>
              <a:t>reflectie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stimuleert</a:t>
            </a:r>
            <a:r>
              <a:rPr lang="en-GB" sz="1100" dirty="0">
                <a:solidFill>
                  <a:srgbClr val="B82D1F"/>
                </a:solidFill>
                <a:effectLst/>
                <a:latin typeface="Roboto"/>
                <a:ea typeface="Roboto"/>
                <a:cs typeface="Calibri"/>
              </a:rPr>
              <a:t> de </a:t>
            </a:r>
            <a:r>
              <a:rPr lang="en-GB" sz="1100" dirty="0" err="1">
                <a:solidFill>
                  <a:srgbClr val="B82D1F"/>
                </a:solidFill>
                <a:effectLst/>
                <a:latin typeface="Roboto"/>
                <a:ea typeface="Roboto"/>
                <a:cs typeface="Calibri"/>
              </a:rPr>
              <a:t>ontwikkeling</a:t>
            </a:r>
            <a:r>
              <a:rPr lang="en-GB" sz="1100" dirty="0">
                <a:solidFill>
                  <a:srgbClr val="B82D1F"/>
                </a:solidFill>
                <a:effectLst/>
                <a:latin typeface="Roboto"/>
                <a:ea typeface="Roboto"/>
                <a:cs typeface="Calibri"/>
              </a:rPr>
              <a:t> van </a:t>
            </a:r>
            <a:r>
              <a:rPr lang="en-GB" sz="1100" dirty="0" err="1">
                <a:solidFill>
                  <a:srgbClr val="B82D1F"/>
                </a:solidFill>
                <a:latin typeface="Roboto"/>
                <a:ea typeface="Roboto"/>
                <a:cs typeface="Calibri"/>
              </a:rPr>
              <a:t>deze</a:t>
            </a:r>
            <a:r>
              <a:rPr lang="en-GB" sz="1100" dirty="0">
                <a:solidFill>
                  <a:srgbClr val="B82D1F"/>
                </a:solidFill>
                <a:effectLst/>
                <a:latin typeface="Roboto"/>
                <a:ea typeface="Roboto"/>
                <a:cs typeface="Calibri"/>
              </a:rPr>
              <a:t> </a:t>
            </a:r>
            <a:r>
              <a:rPr lang="en-GB" sz="1100" dirty="0">
                <a:solidFill>
                  <a:srgbClr val="B82D1F"/>
                </a:solidFill>
                <a:latin typeface="Roboto"/>
                <a:ea typeface="Roboto"/>
                <a:cs typeface="Calibri"/>
              </a:rPr>
              <a:t> </a:t>
            </a:r>
            <a:r>
              <a:rPr lang="en-GB" sz="1100" dirty="0" err="1">
                <a:solidFill>
                  <a:srgbClr val="B82D1F"/>
                </a:solidFill>
                <a:effectLst/>
                <a:latin typeface="Roboto"/>
                <a:ea typeface="Roboto"/>
                <a:cs typeface="Calibri"/>
              </a:rPr>
              <a:t>professionele</a:t>
            </a:r>
            <a:r>
              <a:rPr lang="en-GB" sz="1100" dirty="0">
                <a:solidFill>
                  <a:srgbClr val="B82D1F"/>
                </a:solidFill>
                <a:effectLst/>
                <a:latin typeface="Roboto"/>
                <a:ea typeface="Roboto"/>
                <a:cs typeface="Calibri"/>
              </a:rPr>
              <a:t> </a:t>
            </a:r>
            <a:r>
              <a:rPr lang="en-GB" sz="1100" dirty="0" err="1">
                <a:solidFill>
                  <a:srgbClr val="B82D1F"/>
                </a:solidFill>
                <a:effectLst/>
                <a:latin typeface="Roboto"/>
                <a:ea typeface="Roboto"/>
                <a:cs typeface="Calibri"/>
              </a:rPr>
              <a:t>identiteit</a:t>
            </a:r>
            <a:r>
              <a:rPr lang="en-GB" sz="1100" dirty="0">
                <a:solidFill>
                  <a:srgbClr val="B82D1F"/>
                </a:solidFill>
                <a:effectLst/>
                <a:latin typeface="Roboto"/>
                <a:ea typeface="Roboto"/>
                <a:cs typeface="Calibri"/>
              </a:rPr>
              <a:t>.</a:t>
            </a:r>
            <a:r>
              <a:rPr lang="nl-NL" sz="1100" dirty="0">
                <a:solidFill>
                  <a:srgbClr val="B82D1F"/>
                </a:solidFill>
                <a:latin typeface="Roboto"/>
                <a:ea typeface="Roboto"/>
                <a:cs typeface="Arial"/>
              </a:rPr>
              <a:t> </a:t>
            </a:r>
            <a:r>
              <a:rPr lang="nl-NL" sz="1100" dirty="0">
                <a:solidFill>
                  <a:srgbClr val="B82D1F"/>
                </a:solidFill>
                <a:effectLst/>
                <a:latin typeface="Roboto"/>
                <a:ea typeface="Roboto"/>
                <a:cs typeface="Calibri"/>
              </a:rPr>
              <a:t>Reflecteren is iets wat je als </a:t>
            </a:r>
            <a:r>
              <a:rPr lang="nl-NL" sz="1100" dirty="0">
                <a:solidFill>
                  <a:srgbClr val="B82D1F"/>
                </a:solidFill>
                <a:latin typeface="Roboto"/>
                <a:ea typeface="Roboto"/>
                <a:cs typeface="Calibri"/>
              </a:rPr>
              <a:t>leraar in opleiding en</a:t>
            </a:r>
            <a:r>
              <a:rPr lang="nl-NL" sz="1100" dirty="0">
                <a:solidFill>
                  <a:srgbClr val="B82D1F"/>
                </a:solidFill>
                <a:effectLst/>
                <a:latin typeface="Roboto"/>
                <a:ea typeface="Roboto"/>
                <a:cs typeface="Calibri"/>
              </a:rPr>
              <a:t> als ervaren professional graag ”morgen” doet. Reflecteren vraagt om even uit de waan van de dag </a:t>
            </a:r>
            <a:r>
              <a:rPr lang="nl-NL" sz="1100" dirty="0">
                <a:solidFill>
                  <a:srgbClr val="B82D1F"/>
                </a:solidFill>
                <a:latin typeface="Roboto"/>
                <a:ea typeface="Roboto"/>
                <a:cs typeface="Calibri"/>
              </a:rPr>
              <a:t>te stappen</a:t>
            </a:r>
            <a:r>
              <a:rPr lang="nl-NL" sz="1100" dirty="0">
                <a:solidFill>
                  <a:srgbClr val="B82D1F"/>
                </a:solidFill>
                <a:effectLst/>
                <a:latin typeface="Roboto"/>
                <a:ea typeface="Roboto"/>
                <a:cs typeface="Calibri"/>
              </a:rPr>
              <a:t> en </a:t>
            </a:r>
            <a:r>
              <a:rPr lang="nl-NL" sz="1100" dirty="0">
                <a:solidFill>
                  <a:srgbClr val="B82D1F"/>
                </a:solidFill>
                <a:latin typeface="Roboto"/>
                <a:ea typeface="Roboto"/>
                <a:cs typeface="Calibri"/>
              </a:rPr>
              <a:t>stil te staan</a:t>
            </a:r>
            <a:r>
              <a:rPr lang="nl-NL" sz="1100" dirty="0">
                <a:solidFill>
                  <a:srgbClr val="B82D1F"/>
                </a:solidFill>
                <a:effectLst/>
                <a:latin typeface="Roboto"/>
                <a:ea typeface="Roboto"/>
                <a:cs typeface="Calibri"/>
              </a:rPr>
              <a:t> </a:t>
            </a:r>
            <a:r>
              <a:rPr lang="nl-NL" sz="1100" dirty="0">
                <a:solidFill>
                  <a:srgbClr val="B82D1F"/>
                </a:solidFill>
                <a:latin typeface="Roboto"/>
                <a:ea typeface="Roboto"/>
                <a:cs typeface="Calibri"/>
              </a:rPr>
              <a:t>bij wij</a:t>
            </a:r>
            <a:r>
              <a:rPr lang="nl-NL" sz="1100" dirty="0">
                <a:solidFill>
                  <a:srgbClr val="B82D1F"/>
                </a:solidFill>
                <a:effectLst/>
                <a:latin typeface="Roboto"/>
                <a:ea typeface="Roboto"/>
                <a:cs typeface="Calibri"/>
              </a:rPr>
              <a:t> wat er is gebeurd, wat je voelt etc. Dit stilstaan voelt in de drukte vaak ongemakkelijk</a:t>
            </a:r>
            <a:r>
              <a:rPr lang="nl-NL" sz="1100" dirty="0">
                <a:solidFill>
                  <a:srgbClr val="B82D1F"/>
                </a:solidFill>
                <a:latin typeface="Roboto"/>
                <a:ea typeface="Roboto"/>
                <a:cs typeface="Calibri"/>
              </a:rPr>
              <a:t>,</a:t>
            </a:r>
            <a:r>
              <a:rPr lang="nl-NL" sz="1100" dirty="0">
                <a:solidFill>
                  <a:srgbClr val="B82D1F"/>
                </a:solidFill>
                <a:effectLst/>
                <a:latin typeface="Roboto"/>
                <a:ea typeface="Roboto"/>
                <a:cs typeface="Calibri"/>
              </a:rPr>
              <a:t> maar onderzoek heeft aangetoond dat reflectie </a:t>
            </a:r>
            <a:r>
              <a:rPr lang="nl-NL" sz="1100" dirty="0">
                <a:solidFill>
                  <a:srgbClr val="B82D1F"/>
                </a:solidFill>
                <a:latin typeface="Roboto"/>
                <a:ea typeface="Roboto"/>
                <a:cs typeface="Calibri"/>
              </a:rPr>
              <a:t>de</a:t>
            </a:r>
            <a:r>
              <a:rPr lang="nl-NL" sz="1100" dirty="0">
                <a:solidFill>
                  <a:srgbClr val="B82D1F"/>
                </a:solidFill>
                <a:effectLst/>
                <a:latin typeface="Roboto"/>
                <a:ea typeface="Roboto"/>
                <a:cs typeface="Calibri"/>
              </a:rPr>
              <a:t> belangrijkste tool is om te komen tot kwaliteitsverbetering (Vinkenburg, 1995). </a:t>
            </a:r>
          </a:p>
          <a:p>
            <a:pPr>
              <a:lnSpc>
                <a:spcPct val="107000"/>
              </a:lnSpc>
              <a:spcAft>
                <a:spcPts val="0"/>
              </a:spcAft>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buFont typeface="+mj-lt"/>
              <a:buAutoNum type="alphaUcPeriod"/>
            </a:pPr>
            <a:r>
              <a:rPr lang="nl-NL" sz="1100" dirty="0">
                <a:solidFill>
                  <a:srgbClr val="B82D1F"/>
                </a:solidFill>
                <a:effectLst/>
                <a:latin typeface="Roboto"/>
                <a:ea typeface="Roboto"/>
                <a:cs typeface="Calibri"/>
              </a:rPr>
              <a:t>Op welke manier stimuleer jij de </a:t>
            </a:r>
            <a:r>
              <a:rPr lang="nl-NL" sz="1100" dirty="0">
                <a:solidFill>
                  <a:srgbClr val="B82D1F"/>
                </a:solidFill>
                <a:latin typeface="Roboto"/>
                <a:ea typeface="Roboto"/>
                <a:cs typeface="Calibri"/>
              </a:rPr>
              <a:t>starter in</a:t>
            </a:r>
            <a:r>
              <a:rPr lang="nl-NL" sz="1100" dirty="0">
                <a:solidFill>
                  <a:srgbClr val="B82D1F"/>
                </a:solidFill>
                <a:effectLst/>
                <a:latin typeface="Roboto"/>
                <a:ea typeface="Roboto"/>
                <a:cs typeface="Calibri"/>
              </a:rPr>
              <a:t> zijn reflectie? Welke modellen en</a:t>
            </a:r>
            <a:r>
              <a:rPr lang="nl-NL" sz="1100" dirty="0">
                <a:solidFill>
                  <a:srgbClr val="B82D1F"/>
                </a:solidFill>
                <a:latin typeface="Roboto"/>
                <a:ea typeface="Roboto"/>
                <a:cs typeface="Calibri"/>
              </a:rPr>
              <a:t>/of</a:t>
            </a:r>
            <a:r>
              <a:rPr lang="nl-NL" sz="1100" dirty="0">
                <a:solidFill>
                  <a:srgbClr val="B82D1F"/>
                </a:solidFill>
                <a:effectLst/>
                <a:latin typeface="Roboto"/>
                <a:ea typeface="Roboto"/>
                <a:cs typeface="Calibri"/>
              </a:rPr>
              <a:t> interventies zet je in?</a:t>
            </a: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buFont typeface="+mj-lt"/>
              <a:buAutoNum type="alphaUcPeriod"/>
            </a:pPr>
            <a:r>
              <a:rPr lang="nl-NL" sz="1100" dirty="0">
                <a:solidFill>
                  <a:srgbClr val="B82D1F"/>
                </a:solidFill>
                <a:latin typeface="Roboto"/>
                <a:ea typeface="Roboto"/>
                <a:cs typeface="Calibri"/>
              </a:rPr>
              <a:t>Bekijk de reflectiekaart </a:t>
            </a:r>
            <a:r>
              <a:rPr lang="nl-NL" sz="1100" b="1" u="sng" dirty="0">
                <a:solidFill>
                  <a:srgbClr val="B82D1F"/>
                </a:solidFill>
                <a:latin typeface="Roboto"/>
                <a:ea typeface="Roboto"/>
                <a:cs typeface="Calibri"/>
              </a:rPr>
              <a:t>“(Leren) reflecteren</a:t>
            </a:r>
            <a:r>
              <a:rPr lang="nl-NL" sz="1100" dirty="0">
                <a:solidFill>
                  <a:srgbClr val="B82D1F"/>
                </a:solidFill>
                <a:latin typeface="Roboto"/>
                <a:ea typeface="Roboto"/>
                <a:cs typeface="Calibri"/>
              </a:rPr>
              <a:t>”. </a:t>
            </a:r>
            <a:r>
              <a:rPr lang="nl-NL" sz="1100" dirty="0">
                <a:solidFill>
                  <a:srgbClr val="B82D1F"/>
                </a:solidFill>
                <a:effectLst/>
                <a:latin typeface="Roboto"/>
                <a:ea typeface="Roboto"/>
                <a:cs typeface="Calibri"/>
              </a:rPr>
              <a:t>Op welke </a:t>
            </a:r>
            <a:r>
              <a:rPr lang="nl-NL" sz="1100" dirty="0">
                <a:solidFill>
                  <a:srgbClr val="B82D1F"/>
                </a:solidFill>
                <a:latin typeface="Roboto"/>
                <a:ea typeface="Roboto"/>
                <a:cs typeface="Calibri"/>
              </a:rPr>
              <a:t>van deze </a:t>
            </a:r>
            <a:r>
              <a:rPr lang="nl-NL" sz="1100" dirty="0">
                <a:solidFill>
                  <a:srgbClr val="B82D1F"/>
                </a:solidFill>
                <a:effectLst/>
                <a:latin typeface="Roboto"/>
                <a:ea typeface="Roboto"/>
                <a:cs typeface="Calibri"/>
              </a:rPr>
              <a:t>manier stimuleer jij de </a:t>
            </a:r>
            <a:r>
              <a:rPr lang="nl-NL" sz="1100" dirty="0">
                <a:solidFill>
                  <a:srgbClr val="B82D1F"/>
                </a:solidFill>
                <a:latin typeface="Roboto"/>
                <a:ea typeface="Roboto"/>
                <a:cs typeface="Calibri"/>
              </a:rPr>
              <a:t>starter</a:t>
            </a:r>
            <a:r>
              <a:rPr lang="nl-NL" sz="1100" dirty="0">
                <a:solidFill>
                  <a:srgbClr val="B82D1F"/>
                </a:solidFill>
                <a:effectLst/>
                <a:latin typeface="Roboto"/>
                <a:ea typeface="Roboto"/>
                <a:cs typeface="Calibri"/>
              </a:rPr>
              <a:t> in zijn reflectie? Hoe stimuleren jullie gezamenlijk (</a:t>
            </a:r>
            <a:r>
              <a:rPr lang="nl-NL" sz="1100" dirty="0">
                <a:solidFill>
                  <a:srgbClr val="B82D1F"/>
                </a:solidFill>
                <a:latin typeface="Roboto"/>
                <a:ea typeface="Roboto"/>
                <a:cs typeface="Calibri"/>
              </a:rPr>
              <a:t>leren</a:t>
            </a:r>
            <a:r>
              <a:rPr lang="nl-NL" sz="1100" dirty="0">
                <a:solidFill>
                  <a:srgbClr val="B82D1F"/>
                </a:solidFill>
                <a:effectLst/>
                <a:latin typeface="Roboto"/>
                <a:ea typeface="Roboto"/>
                <a:cs typeface="Calibri"/>
              </a:rPr>
              <a:t>) reflecteren? </a:t>
            </a: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r>
              <a:rPr lang="nl-NL" sz="1100" dirty="0">
                <a:solidFill>
                  <a:srgbClr val="B82D1F"/>
                </a:solidFill>
                <a:latin typeface="Roboto" panose="02000000000000000000" pitchFamily="2" charset="0"/>
                <a:ea typeface="Roboto" panose="02000000000000000000" pitchFamily="2" charset="0"/>
                <a:cs typeface="Calibri" panose="020F0502020204030204" pitchFamily="34" charset="0"/>
              </a:rPr>
              <a:t>Hoe reflecteren jullie op en leren jullie van het leren reflecteren van studenten en starters? Hoe expliciteren jullie werkende elementen, werkende aanpakken etc.?</a:t>
            </a: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1100" dirty="0">
                <a:solidFill>
                  <a:srgbClr val="B82D1F"/>
                </a:solidFill>
                <a:effectLst/>
                <a:latin typeface="Roboto" panose="02000000000000000000" pitchFamily="2" charset="0"/>
                <a:ea typeface="Roboto" panose="02000000000000000000" pitchFamily="2" charset="0"/>
                <a:cs typeface="Calibri" panose="020F0502020204030204" pitchFamily="34" charset="0"/>
              </a:rPr>
              <a:t> </a:t>
            </a: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2" name="Tekstvak 1">
            <a:extLst>
              <a:ext uri="{FF2B5EF4-FFF2-40B4-BE49-F238E27FC236}">
                <a16:creationId xmlns:a16="http://schemas.microsoft.com/office/drawing/2014/main" id="{7C174B16-EA8B-B8D4-96D5-84CA470B844A}"/>
              </a:ext>
            </a:extLst>
          </p:cNvPr>
          <p:cNvSpPr txBox="1">
            <a:spLocks noChangeArrowheads="1"/>
          </p:cNvSpPr>
          <p:nvPr/>
        </p:nvSpPr>
        <p:spPr bwMode="auto">
          <a:xfrm>
            <a:off x="1137497" y="3425549"/>
            <a:ext cx="3687468" cy="6023251"/>
          </a:xfrm>
          <a:prstGeom prst="rect">
            <a:avLst/>
          </a:prstGeom>
          <a:solidFill>
            <a:srgbClr val="F1B3AD"/>
          </a:solidFill>
          <a:ln>
            <a:solidFill>
              <a:srgbClr val="C00000"/>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gn="ctr">
              <a:lnSpc>
                <a:spcPct val="107000"/>
              </a:lnSpc>
              <a:spcAft>
                <a:spcPts val="0"/>
              </a:spcAft>
            </a:pPr>
            <a:r>
              <a:rPr lang="nl-BE" sz="1000" b="1">
                <a:solidFill>
                  <a:schemeClr val="tx1"/>
                </a:solidFill>
                <a:effectLst/>
                <a:latin typeface="Roboto"/>
                <a:ea typeface="Roboto"/>
                <a:cs typeface="Calibri"/>
              </a:rPr>
              <a:t>Startende leraren</a:t>
            </a:r>
          </a:p>
          <a:p>
            <a:pPr>
              <a:lnSpc>
                <a:spcPct val="107000"/>
              </a:lnSpc>
              <a:spcAft>
                <a:spcPts val="0"/>
              </a:spcAft>
            </a:pP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900">
                <a:solidFill>
                  <a:schemeClr val="tx1"/>
                </a:solidFill>
                <a:effectLst/>
                <a:latin typeface="Roboto"/>
                <a:ea typeface="Roboto"/>
                <a:cs typeface="Calibri"/>
              </a:rPr>
              <a:t>De coach(es) van starter(s) kan/kunnen in eigen woorden het docentprofiel van de school uitleggen. Wat wordt op deze school verwacht van een docent qua pedagogiek, didactiek, professionele ontwikkeling etc</a:t>
            </a:r>
            <a:r>
              <a:rPr lang="nl-NL" sz="900">
                <a:solidFill>
                  <a:schemeClr val="tx1"/>
                </a:solidFill>
                <a:latin typeface="Roboto"/>
                <a:ea typeface="Roboto"/>
                <a:cs typeface="Calibri"/>
              </a:rPr>
              <a:t>.?</a:t>
            </a:r>
            <a:endParaRPr lang="nl-NL" sz="900">
              <a:solidFill>
                <a:schemeClr val="tx1"/>
              </a:solidFill>
              <a:effectLst/>
              <a:latin typeface="Roboto"/>
              <a:ea typeface="Roboto"/>
              <a:cs typeface="Calibri"/>
            </a:endParaRPr>
          </a:p>
          <a:p>
            <a:pPr>
              <a:lnSpc>
                <a:spcPct val="107000"/>
              </a:lnSpc>
              <a:spcAft>
                <a:spcPts val="0"/>
              </a:spcAft>
            </a:pPr>
            <a:endParaRPr lang="nl-BE" sz="9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900">
                <a:solidFill>
                  <a:schemeClr val="tx1"/>
                </a:solidFill>
                <a:effectLst/>
                <a:latin typeface="Roboto"/>
                <a:ea typeface="Roboto"/>
                <a:cs typeface="Calibri"/>
              </a:rPr>
              <a:t>De coach(es) van starter(s) coachen </a:t>
            </a:r>
            <a:r>
              <a:rPr lang="nl-NL" sz="900">
                <a:solidFill>
                  <a:schemeClr val="tx1"/>
                </a:solidFill>
                <a:latin typeface="Roboto"/>
                <a:ea typeface="Roboto"/>
                <a:cs typeface="Calibri"/>
              </a:rPr>
              <a:t>deze  collega's </a:t>
            </a:r>
            <a:r>
              <a:rPr lang="nl-NL" sz="900">
                <a:solidFill>
                  <a:schemeClr val="tx1"/>
                </a:solidFill>
                <a:effectLst/>
                <a:latin typeface="Roboto"/>
                <a:ea typeface="Roboto"/>
                <a:cs typeface="Calibri"/>
              </a:rPr>
              <a:t>vanuit de pedagogisch didactische visie van de school (voorleven). </a:t>
            </a:r>
          </a:p>
          <a:p>
            <a:pPr>
              <a:lnSpc>
                <a:spcPct val="107000"/>
              </a:lnSpc>
              <a:spcAft>
                <a:spcPts val="0"/>
              </a:spcAft>
            </a:pP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900">
                <a:solidFill>
                  <a:schemeClr val="tx1"/>
                </a:solidFill>
                <a:effectLst/>
                <a:latin typeface="Roboto"/>
                <a:ea typeface="Roboto"/>
                <a:cs typeface="Calibri"/>
              </a:rPr>
              <a:t>In de coaching van starters wordt expliciet stilgestaan bij de verwachtingen die er zijn van de starter in het team,</a:t>
            </a:r>
            <a:r>
              <a:rPr lang="nl-NL" sz="900">
                <a:solidFill>
                  <a:schemeClr val="tx1"/>
                </a:solidFill>
                <a:latin typeface="Roboto"/>
                <a:ea typeface="Roboto"/>
                <a:cs typeface="Calibri"/>
              </a:rPr>
              <a:t> en de</a:t>
            </a:r>
            <a:r>
              <a:rPr lang="nl-NL" sz="900">
                <a:solidFill>
                  <a:schemeClr val="tx1"/>
                </a:solidFill>
                <a:effectLst/>
                <a:latin typeface="Roboto"/>
                <a:ea typeface="Roboto"/>
                <a:cs typeface="Calibri"/>
              </a:rPr>
              <a:t> school en </a:t>
            </a:r>
            <a:r>
              <a:rPr lang="nl-NL" sz="900">
                <a:solidFill>
                  <a:schemeClr val="tx1"/>
                </a:solidFill>
                <a:latin typeface="Roboto"/>
                <a:ea typeface="Roboto"/>
                <a:cs typeface="Calibri"/>
              </a:rPr>
              <a:t>de</a:t>
            </a:r>
            <a:r>
              <a:rPr lang="nl-NL" sz="900">
                <a:solidFill>
                  <a:schemeClr val="tx1"/>
                </a:solidFill>
                <a:effectLst/>
                <a:latin typeface="Roboto"/>
                <a:ea typeface="Roboto"/>
                <a:cs typeface="Calibri"/>
              </a:rPr>
              <a:t> </a:t>
            </a:r>
            <a:r>
              <a:rPr lang="nl-NL" sz="900">
                <a:solidFill>
                  <a:schemeClr val="tx1"/>
                </a:solidFill>
                <a:latin typeface="Roboto"/>
                <a:ea typeface="Roboto"/>
                <a:cs typeface="Calibri"/>
              </a:rPr>
              <a:t> verwachtingen die de starter</a:t>
            </a:r>
            <a:r>
              <a:rPr lang="nl-NL" sz="900">
                <a:solidFill>
                  <a:schemeClr val="tx1"/>
                </a:solidFill>
                <a:effectLst/>
                <a:latin typeface="Roboto"/>
                <a:ea typeface="Roboto"/>
                <a:cs typeface="Calibri"/>
              </a:rPr>
              <a:t> van zichzelf heeft.</a:t>
            </a:r>
          </a:p>
          <a:p>
            <a:pPr>
              <a:lnSpc>
                <a:spcPct val="107000"/>
              </a:lnSpc>
            </a:pP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900">
                <a:solidFill>
                  <a:schemeClr val="tx1"/>
                </a:solidFill>
                <a:latin typeface="Roboto"/>
                <a:ea typeface="Roboto"/>
                <a:cs typeface="Calibri"/>
              </a:rPr>
              <a:t>In de coaching van starters wordt expliciet stilgestaan bij wanneer goed, goed genoeg is. </a:t>
            </a: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a:solidFill>
                  <a:schemeClr val="tx1"/>
                </a:solidFill>
                <a:latin typeface="Roboto"/>
                <a:ea typeface="Roboto"/>
                <a:cs typeface="Arial"/>
              </a:rPr>
              <a:t>Er wordt tijd gefaciliteerd en ervaren voor het begeleiden van starters.</a:t>
            </a: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pPr>
            <a:r>
              <a:rPr lang="nl-NL" sz="900">
                <a:solidFill>
                  <a:schemeClr val="tx1"/>
                </a:solidFill>
                <a:effectLst/>
                <a:latin typeface="Roboto"/>
                <a:ea typeface="Roboto"/>
                <a:cs typeface="Calibri"/>
              </a:rPr>
              <a:t>De starter wordt (gedurende het inductietraject) gevraagd</a:t>
            </a:r>
            <a:r>
              <a:rPr lang="nl-NL" sz="900">
                <a:solidFill>
                  <a:schemeClr val="tx1"/>
                </a:solidFill>
                <a:latin typeface="Roboto"/>
                <a:ea typeface="Roboto"/>
                <a:cs typeface="Calibri"/>
              </a:rPr>
              <a:t> </a:t>
            </a:r>
            <a:r>
              <a:rPr lang="nl-NL" sz="900">
                <a:solidFill>
                  <a:schemeClr val="tx1"/>
                </a:solidFill>
                <a:effectLst/>
                <a:latin typeface="Roboto"/>
                <a:ea typeface="Roboto"/>
                <a:cs typeface="Calibri"/>
              </a:rPr>
              <a:t>welke behoeften hij/zij heeft.</a:t>
            </a: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a:solidFill>
                  <a:schemeClr val="tx1"/>
                </a:solidFill>
                <a:effectLst/>
                <a:latin typeface="Roboto"/>
                <a:ea typeface="Roboto"/>
                <a:cs typeface="Calibri"/>
              </a:rPr>
              <a:t>Er wordt intervisie voor starters gefaciliteerd qua tijd en begeleiding. </a:t>
            </a:r>
          </a:p>
          <a:p>
            <a:pPr>
              <a:lnSpc>
                <a:spcPct val="107000"/>
              </a:lnSpc>
              <a:spcAft>
                <a:spcPts val="0"/>
              </a:spcAft>
            </a:pP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nl-NL" sz="900">
                <a:solidFill>
                  <a:schemeClr val="tx1"/>
                </a:solidFill>
                <a:effectLst/>
                <a:latin typeface="Roboto"/>
                <a:ea typeface="Roboto"/>
                <a:cs typeface="Calibri"/>
              </a:rPr>
              <a:t>Starters worden gestimuleerd om te praten over en gecoacht bij hun professionele identiteitsontwikkeling. </a:t>
            </a:r>
          </a:p>
          <a:p>
            <a:pPr>
              <a:lnSpc>
                <a:spcPct val="107000"/>
              </a:lnSpc>
              <a:spcAft>
                <a:spcPts val="0"/>
              </a:spcAft>
            </a:pP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nl-NL" sz="900">
                <a:solidFill>
                  <a:schemeClr val="tx1"/>
                </a:solidFill>
                <a:effectLst/>
                <a:latin typeface="Roboto"/>
                <a:ea typeface="Roboto"/>
                <a:cs typeface="Calibri"/>
              </a:rPr>
              <a:t>Coaching van starters vindt plaats vanuit de kwaliteiten en effectieve gedragspatronen van de starter. </a:t>
            </a:r>
          </a:p>
          <a:p>
            <a:pPr>
              <a:lnSpc>
                <a:spcPct val="107000"/>
              </a:lnSpc>
              <a:spcAft>
                <a:spcPts val="0"/>
              </a:spcAft>
            </a:pP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nl-NL" sz="900">
                <a:solidFill>
                  <a:schemeClr val="tx1"/>
                </a:solidFill>
                <a:effectLst/>
                <a:latin typeface="Roboto"/>
                <a:ea typeface="Roboto"/>
                <a:cs typeface="Calibri"/>
              </a:rPr>
              <a:t>In de coaching van starters worden niet effectieve denk- en gedragspatronen bespreekbaar gemaakt. </a:t>
            </a:r>
          </a:p>
          <a:p>
            <a:pPr>
              <a:lnSpc>
                <a:spcPct val="107000"/>
              </a:lnSpc>
              <a:spcAft>
                <a:spcPts val="0"/>
              </a:spcAft>
            </a:pPr>
            <a:endParaRPr lang="nl-NL" sz="9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r>
              <a:rPr lang="nl-NL" sz="900">
                <a:solidFill>
                  <a:schemeClr val="tx1"/>
                </a:solidFill>
                <a:effectLst/>
                <a:latin typeface="Roboto"/>
                <a:ea typeface="Roboto"/>
                <a:cs typeface="Arial"/>
              </a:rPr>
              <a:t>In de coaching van starters wordt exp</a:t>
            </a:r>
            <a:r>
              <a:rPr lang="nl-NL" sz="900">
                <a:solidFill>
                  <a:schemeClr val="tx1"/>
                </a:solidFill>
                <a:latin typeface="Roboto"/>
                <a:ea typeface="Roboto"/>
                <a:cs typeface="Arial"/>
              </a:rPr>
              <a:t>liciet stilgestaan bij bereikte en ervaren successen van de starter.</a:t>
            </a:r>
            <a:endParaRPr lang="nl-NL" sz="900">
              <a:solidFill>
                <a:schemeClr val="tx1"/>
              </a:solidFill>
              <a:effectLst/>
              <a:latin typeface="Roboto"/>
              <a:ea typeface="Roboto"/>
              <a:cs typeface="Arial"/>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a:solidFill>
                  <a:schemeClr val="tx1"/>
                </a:solidFill>
                <a:effectLst/>
                <a:latin typeface="Roboto"/>
                <a:ea typeface="Roboto"/>
                <a:cs typeface="Calibri"/>
              </a:rPr>
              <a:t>De coach(es) van starter(s) heeft/hebben zicht op de contextspecifieke eisen die gesteld worden aan de starter en gebruikt deze kennis in het begeleiden van starters.</a:t>
            </a: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900" i="1">
                <a:effectLst/>
                <a:latin typeface="Roboto" panose="02000000000000000000" pitchFamily="2" charset="0"/>
                <a:ea typeface="Roboto" panose="02000000000000000000" pitchFamily="2" charset="0"/>
                <a:cs typeface="Calibri" panose="020F0502020204030204" pitchFamily="34" charset="0"/>
              </a:rPr>
            </a:b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3547354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5AC174-B2C0-45C8-BA94-5858558D67C4}">
  <ds:schemaRefs>
    <ds:schemaRef ds:uri="http://schemas.microsoft.com/office/2006/documentManagement/types"/>
    <ds:schemaRef ds:uri="http://schemas.microsoft.com/office/infopath/2007/PartnerControls"/>
    <ds:schemaRef ds:uri="2c2cb585-57a7-48c0-ae96-4113c54800d9"/>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08A4F55B-6F5C-41DE-9FB8-F7A9B55CC2C2}"/>
</file>

<file path=customXml/itemProps3.xml><?xml version="1.0" encoding="utf-8"?>
<ds:datastoreItem xmlns:ds="http://schemas.openxmlformats.org/officeDocument/2006/customXml" ds:itemID="{4CAA8A13-72BE-4CDC-8E3D-046E4D15EA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2726</Words>
  <Application>Microsoft Macintosh PowerPoint</Application>
  <PresentationFormat>Aangepast</PresentationFormat>
  <Paragraphs>488</Paragraphs>
  <Slides>4</Slides>
  <Notes>0</Notes>
  <HiddenSlides>2</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Arial</vt:lpstr>
      <vt:lpstr>Calibri</vt:lpstr>
      <vt:lpstr>Roboto</vt:lpstr>
      <vt:lpstr>Roboto Slab</vt:lpstr>
      <vt:lpstr>Office Theme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Myrte Legemaate</cp:lastModifiedBy>
  <cp:revision>1</cp:revision>
  <dcterms:created xsi:type="dcterms:W3CDTF">2020-03-10T15:20:33Z</dcterms:created>
  <dcterms:modified xsi:type="dcterms:W3CDTF">2024-10-16T11:08:27Z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