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8787"/>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5F9B87-9BF7-AF5F-9201-829134DDE3AB}" v="200" dt="2024-10-16T09:24:16.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02" autoAdjust="0"/>
    <p:restoredTop sz="96327"/>
  </p:normalViewPr>
  <p:slideViewPr>
    <p:cSldViewPr snapToGrid="0">
      <p:cViewPr varScale="1">
        <p:scale>
          <a:sx n="79" d="100"/>
          <a:sy n="79" d="100"/>
        </p:scale>
        <p:origin x="187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rte Legemaate" userId="cc5c461d-9453-4bdd-88e4-5d4cd18098d8" providerId="ADAL" clId="{B4028341-2869-804D-977C-57AD988617F4}"/>
    <pc:docChg chg="undo custSel delSld modSld">
      <pc:chgData name="Myrte Legemaate" userId="cc5c461d-9453-4bdd-88e4-5d4cd18098d8" providerId="ADAL" clId="{B4028341-2869-804D-977C-57AD988617F4}" dt="2024-10-15T13:19:20.647" v="2712" actId="20577"/>
      <pc:docMkLst>
        <pc:docMk/>
      </pc:docMkLst>
      <pc:sldChg chg="del">
        <pc:chgData name="Myrte Legemaate" userId="cc5c461d-9453-4bdd-88e4-5d4cd18098d8" providerId="ADAL" clId="{B4028341-2869-804D-977C-57AD988617F4}" dt="2024-10-13T06:04:03.453" v="0" actId="2696"/>
        <pc:sldMkLst>
          <pc:docMk/>
          <pc:sldMk cId="2222439369" sldId="259"/>
        </pc:sldMkLst>
      </pc:sldChg>
      <pc:sldChg chg="modSp mod">
        <pc:chgData name="Myrte Legemaate" userId="cc5c461d-9453-4bdd-88e4-5d4cd18098d8" providerId="ADAL" clId="{B4028341-2869-804D-977C-57AD988617F4}" dt="2024-10-15T13:19:20.647" v="2712" actId="20577"/>
        <pc:sldMkLst>
          <pc:docMk/>
          <pc:sldMk cId="4292535207" sldId="262"/>
        </pc:sldMkLst>
        <pc:graphicFrameChg chg="mod modGraphic">
          <ac:chgData name="Myrte Legemaate" userId="cc5c461d-9453-4bdd-88e4-5d4cd18098d8" providerId="ADAL" clId="{B4028341-2869-804D-977C-57AD988617F4}" dt="2024-10-15T13:19:20.647" v="2712" actId="20577"/>
          <ac:graphicFrameMkLst>
            <pc:docMk/>
            <pc:sldMk cId="4292535207" sldId="262"/>
            <ac:graphicFrameMk id="6" creationId="{8419842F-246C-483C-8353-4E652C4EB38D}"/>
          </ac:graphicFrameMkLst>
        </pc:graphicFrameChg>
      </pc:sldChg>
    </pc:docChg>
  </pc:docChgLst>
  <pc:docChgLst>
    <pc:chgData name="Marloes Janssen" userId="S::marloes.janssen_han.nl#ext#@samenveranderingcreeren.onmicrosoft.com::b1809da9-f93c-4a84-b3db-fbf295d2d3e5" providerId="AD" clId="Web-{2A5F9B87-9BF7-AF5F-9201-829134DDE3AB}"/>
    <pc:docChg chg="modSld">
      <pc:chgData name="Marloes Janssen" userId="S::marloes.janssen_han.nl#ext#@samenveranderingcreeren.onmicrosoft.com::b1809da9-f93c-4a84-b3db-fbf295d2d3e5" providerId="AD" clId="Web-{2A5F9B87-9BF7-AF5F-9201-829134DDE3AB}" dt="2024-10-16T09:24:06.464" v="192"/>
      <pc:docMkLst>
        <pc:docMk/>
      </pc:docMkLst>
      <pc:sldChg chg="modSp">
        <pc:chgData name="Marloes Janssen" userId="S::marloes.janssen_han.nl#ext#@samenveranderingcreeren.onmicrosoft.com::b1809da9-f93c-4a84-b3db-fbf295d2d3e5" providerId="AD" clId="Web-{2A5F9B87-9BF7-AF5F-9201-829134DDE3AB}" dt="2024-10-16T09:24:06.464" v="192"/>
        <pc:sldMkLst>
          <pc:docMk/>
          <pc:sldMk cId="4292535207" sldId="262"/>
        </pc:sldMkLst>
        <pc:graphicFrameChg chg="mod modGraphic">
          <ac:chgData name="Marloes Janssen" userId="S::marloes.janssen_han.nl#ext#@samenveranderingcreeren.onmicrosoft.com::b1809da9-f93c-4a84-b3db-fbf295d2d3e5" providerId="AD" clId="Web-{2A5F9B87-9BF7-AF5F-9201-829134DDE3AB}" dt="2024-10-16T09:24:06.464" v="192"/>
          <ac:graphicFrameMkLst>
            <pc:docMk/>
            <pc:sldMk cId="4292535207" sldId="262"/>
            <ac:graphicFrameMk id="6" creationId="{8419842F-246C-483C-8353-4E652C4EB38D}"/>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a:t>
            </a:fld>
            <a:endParaRPr lang="nl-NL"/>
          </a:p>
        </p:txBody>
      </p:sp>
      <p:pic>
        <p:nvPicPr>
          <p:cNvPr id="8" name="Picture 7">
            <a:extLst>
              <a:ext uri="{FF2B5EF4-FFF2-40B4-BE49-F238E27FC236}">
                <a16:creationId xmlns:a16="http://schemas.microsoft.com/office/drawing/2014/main" id="{011EE4E2-B8C7-49F7-940F-D31D3D4F45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16-10-2024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75321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16-10-2024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a:t>
            </a:fld>
            <a:endParaRPr lang="nl-NL"/>
          </a:p>
        </p:txBody>
      </p:sp>
      <p:pic>
        <p:nvPicPr>
          <p:cNvPr id="8" name="Picture 7" descr="A screenshot of a cell phone&#10;&#10;Description automatically generated">
            <a:extLst>
              <a:ext uri="{FF2B5EF4-FFF2-40B4-BE49-F238E27FC236}">
                <a16:creationId xmlns:a16="http://schemas.microsoft.com/office/drawing/2014/main" id="{17770C70-FBAE-411B-82DC-5923FCCDBA3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1F8787"/>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1F8787"/>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1F8787"/>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1F8787"/>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1F8787"/>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1F8787"/>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419842F-246C-483C-8353-4E652C4EB38D}"/>
              </a:ext>
            </a:extLst>
          </p:cNvPr>
          <p:cNvGraphicFramePr>
            <a:graphicFrameLocks noGrp="1"/>
          </p:cNvGraphicFramePr>
          <p:nvPr>
            <p:extLst>
              <p:ext uri="{D42A27DB-BD31-4B8C-83A1-F6EECF244321}">
                <p14:modId xmlns:p14="http://schemas.microsoft.com/office/powerpoint/2010/main" val="2894131804"/>
              </p:ext>
            </p:extLst>
          </p:nvPr>
        </p:nvGraphicFramePr>
        <p:xfrm>
          <a:off x="977304" y="1131711"/>
          <a:ext cx="13099645" cy="8385703"/>
        </p:xfrm>
        <a:graphic>
          <a:graphicData uri="http://schemas.openxmlformats.org/drawingml/2006/table">
            <a:tbl>
              <a:tblPr firstRow="1" firstCol="1" bandRow="1"/>
              <a:tblGrid>
                <a:gridCol w="1502425">
                  <a:extLst>
                    <a:ext uri="{9D8B030D-6E8A-4147-A177-3AD203B41FA5}">
                      <a16:colId xmlns:a16="http://schemas.microsoft.com/office/drawing/2014/main" val="1808892250"/>
                    </a:ext>
                  </a:extLst>
                </a:gridCol>
                <a:gridCol w="1794559">
                  <a:extLst>
                    <a:ext uri="{9D8B030D-6E8A-4147-A177-3AD203B41FA5}">
                      <a16:colId xmlns:a16="http://schemas.microsoft.com/office/drawing/2014/main" val="830781641"/>
                    </a:ext>
                  </a:extLst>
                </a:gridCol>
                <a:gridCol w="2838893">
                  <a:extLst>
                    <a:ext uri="{9D8B030D-6E8A-4147-A177-3AD203B41FA5}">
                      <a16:colId xmlns:a16="http://schemas.microsoft.com/office/drawing/2014/main" val="2606964446"/>
                    </a:ext>
                  </a:extLst>
                </a:gridCol>
                <a:gridCol w="3870252">
                  <a:extLst>
                    <a:ext uri="{9D8B030D-6E8A-4147-A177-3AD203B41FA5}">
                      <a16:colId xmlns:a16="http://schemas.microsoft.com/office/drawing/2014/main" val="3074143587"/>
                    </a:ext>
                  </a:extLst>
                </a:gridCol>
                <a:gridCol w="3093516">
                  <a:extLst>
                    <a:ext uri="{9D8B030D-6E8A-4147-A177-3AD203B41FA5}">
                      <a16:colId xmlns:a16="http://schemas.microsoft.com/office/drawing/2014/main" val="1254180881"/>
                    </a:ext>
                  </a:extLst>
                </a:gridCol>
              </a:tblGrid>
              <a:tr h="431275">
                <a:tc>
                  <a:txBody>
                    <a:bodyPr/>
                    <a:lstStyle/>
                    <a:p>
                      <a:pPr algn="l">
                        <a:lnSpc>
                          <a:spcPct val="107000"/>
                        </a:lnSpc>
                        <a:spcAft>
                          <a:spcPts val="0"/>
                        </a:spcAft>
                      </a:pPr>
                      <a:endParaRPr lang="nl-NL" sz="1600" dirty="0">
                        <a:solidFill>
                          <a:srgbClr val="1F878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1F8787"/>
                          </a:solidFill>
                          <a:effectLst/>
                          <a:latin typeface="Roboto" panose="02000000000000000000" pitchFamily="2" charset="0"/>
                          <a:ea typeface="Roboto" panose="02000000000000000000" pitchFamily="2" charset="0"/>
                          <a:cs typeface="Arial" panose="020B0604020202020204" pitchFamily="34" charset="0"/>
                        </a:rPr>
                        <a:t>Individuele begeleiding</a:t>
                      </a:r>
                      <a:endParaRPr lang="nl-NL" sz="1600" dirty="0">
                        <a:solidFill>
                          <a:srgbClr val="1F878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1F8787"/>
                          </a:solidFill>
                          <a:effectLst/>
                          <a:latin typeface="Roboto"/>
                          <a:ea typeface="Roboto"/>
                          <a:cs typeface="Arial"/>
                        </a:rPr>
                        <a:t>Commitment Samen Opleiden</a:t>
                      </a:r>
                      <a:endParaRPr lang="nl-NL" sz="1600" dirty="0">
                        <a:solidFill>
                          <a:srgbClr val="1F8787"/>
                        </a:solidFill>
                        <a:effectLst/>
                        <a:latin typeface="Roboto"/>
                        <a:ea typeface="Roboto"/>
                        <a:cs typeface="Arial"/>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1F8787"/>
                          </a:solidFill>
                          <a:effectLst/>
                          <a:latin typeface="Roboto"/>
                          <a:ea typeface="Roboto"/>
                          <a:cs typeface="Arial"/>
                        </a:rPr>
                        <a:t>Verbinden en verbreden</a:t>
                      </a:r>
                      <a:endParaRPr lang="nl-NL" sz="1600" dirty="0">
                        <a:solidFill>
                          <a:srgbClr val="1F8787"/>
                        </a:solidFill>
                        <a:effectLst/>
                        <a:latin typeface="Roboto"/>
                        <a:ea typeface="Roboto"/>
                        <a:cs typeface="Arial"/>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1F8787"/>
                          </a:solidFill>
                          <a:effectLst/>
                          <a:latin typeface="Roboto" panose="02000000000000000000" pitchFamily="2" charset="0"/>
                          <a:ea typeface="Roboto" panose="02000000000000000000" pitchFamily="2" charset="0"/>
                          <a:cs typeface="Arial" panose="020B0604020202020204" pitchFamily="34" charset="0"/>
                        </a:rPr>
                        <a:t>Innovatie en co-creatie</a:t>
                      </a:r>
                      <a:endParaRPr lang="nl-NL" sz="1600" dirty="0">
                        <a:solidFill>
                          <a:srgbClr val="1F878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extLst>
                  <a:ext uri="{0D108BD9-81ED-4DB2-BD59-A6C34878D82A}">
                    <a16:rowId xmlns:a16="http://schemas.microsoft.com/office/drawing/2014/main" val="4211209925"/>
                  </a:ext>
                </a:extLst>
              </a:tr>
              <a:tr h="7878274">
                <a:tc>
                  <a:txBody>
                    <a:bodyPr/>
                    <a:lstStyle/>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Doelgroepen professionalisering</a:t>
                      </a: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b="1" dirty="0">
                          <a:effectLst/>
                          <a:latin typeface="Roboto"/>
                          <a:ea typeface="Roboto"/>
                          <a:cs typeface="Arial"/>
                        </a:rPr>
                        <a:t>Professionaliserings-beleid en aanbod</a:t>
                      </a: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Initiatief professionaliserings-</a:t>
                      </a:r>
                    </a:p>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beleid en aanbod</a:t>
                      </a: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b="1"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b="1" dirty="0">
                          <a:effectLst/>
                          <a:latin typeface="Roboto" panose="02000000000000000000" pitchFamily="2" charset="0"/>
                          <a:ea typeface="Roboto" panose="02000000000000000000" pitchFamily="2" charset="0"/>
                          <a:cs typeface="Arial" panose="020B0604020202020204" pitchFamily="34" charset="0"/>
                        </a:rPr>
                        <a:t>Voorwaarden effectieve professionalisering</a:t>
                      </a: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Het aanbod richt zich met name op de directe begeleiders van studenten. </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effectLst/>
                          <a:latin typeface="Roboto" panose="02000000000000000000" pitchFamily="2" charset="0"/>
                          <a:ea typeface="Roboto" panose="02000000000000000000" pitchFamily="2" charset="0"/>
                          <a:cs typeface="Arial" panose="020B0604020202020204" pitchFamily="34" charset="0"/>
                        </a:rPr>
                        <a:t>Er is vaak sprake van incidentele professionalisering (bijv. eenmalige workshops), losse activiteiten.</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Professionalisering is veelal het eigen initiatief van (met name) begeleiders op de </a:t>
                      </a:r>
                      <a:r>
                        <a:rPr lang="nl-NL" sz="1100" strike="noStrike" dirty="0">
                          <a:solidFill>
                            <a:srgbClr val="000000"/>
                          </a:solidFill>
                          <a:effectLst/>
                          <a:latin typeface="Roboto" panose="02000000000000000000" pitchFamily="2" charset="0"/>
                          <a:ea typeface="Roboto" panose="02000000000000000000" pitchFamily="2" charset="0"/>
                          <a:cs typeface="Arial" panose="020B0604020202020204" pitchFamily="34" charset="0"/>
                        </a:rPr>
                        <a:t>school.</a:t>
                      </a:r>
                    </a:p>
                    <a:p>
                      <a:pPr algn="l">
                        <a:lnSpc>
                          <a:spcPct val="107000"/>
                        </a:lnSpc>
                        <a:spcAft>
                          <a:spcPts val="0"/>
                        </a:spcAft>
                      </a:pPr>
                      <a:r>
                        <a:rPr lang="nl-NL" sz="1100" strike="noStrike" dirty="0">
                          <a:solidFill>
                            <a:srgbClr val="000000"/>
                          </a:solidFill>
                          <a:effectLst/>
                          <a:latin typeface="Roboto" panose="02000000000000000000" pitchFamily="2" charset="0"/>
                          <a:ea typeface="Roboto" panose="02000000000000000000" pitchFamily="2" charset="0"/>
                          <a:cs typeface="Arial" panose="020B0604020202020204" pitchFamily="34" charset="0"/>
                        </a:rPr>
                        <a:t>Professionaliserings-aanbod </a:t>
                      </a: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wordt vaak vormgegeven door de lerarenopleiding. </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effectLst/>
                          <a:latin typeface="Roboto" panose="02000000000000000000" pitchFamily="2" charset="0"/>
                          <a:ea typeface="Roboto" panose="02000000000000000000" pitchFamily="2" charset="0"/>
                          <a:cs typeface="Arial" panose="020B0604020202020204" pitchFamily="34" charset="0"/>
                        </a:rPr>
                        <a:t>Professionalisering is gericht op het</a:t>
                      </a:r>
                      <a:r>
                        <a:rPr lang="nl-NL" sz="1100" u="none" dirty="0">
                          <a:effectLst/>
                          <a:latin typeface="Roboto" panose="02000000000000000000" pitchFamily="2" charset="0"/>
                          <a:ea typeface="Roboto" panose="02000000000000000000" pitchFamily="2" charset="0"/>
                          <a:cs typeface="Arial" panose="020B0604020202020204" pitchFamily="34" charset="0"/>
                        </a:rPr>
                        <a:t> begeleiden en opleiden </a:t>
                      </a:r>
                      <a:r>
                        <a:rPr lang="nl-NL" sz="1100" dirty="0">
                          <a:effectLst/>
                          <a:latin typeface="Roboto" panose="02000000000000000000" pitchFamily="2" charset="0"/>
                          <a:ea typeface="Roboto" panose="02000000000000000000" pitchFamily="2" charset="0"/>
                          <a:cs typeface="Arial" panose="020B0604020202020204" pitchFamily="34" charset="0"/>
                        </a:rPr>
                        <a:t>van studenten en lerenden op de werkplek en op de gezamenlijke begeleiding en afstemming tussen opleiding en school.</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rtl="0" eaLnBrk="1" fontAlgn="auto" latinLnBrk="0" hangingPunct="1">
                        <a:lnSpc>
                          <a:spcPct val="107000"/>
                        </a:lnSpc>
                        <a:spcBef>
                          <a:spcPts val="0"/>
                        </a:spcBef>
                        <a:spcAft>
                          <a:spcPts val="0"/>
                        </a:spcAft>
                        <a:buClrTx/>
                        <a:buSzTx/>
                        <a:buFontTx/>
                        <a:buNone/>
                      </a:pPr>
                      <a:r>
                        <a:rPr lang="nl-NL" sz="1100" dirty="0">
                          <a:solidFill>
                            <a:srgbClr val="000000"/>
                          </a:solidFill>
                          <a:effectLst/>
                          <a:latin typeface="Roboto"/>
                          <a:ea typeface="Roboto"/>
                          <a:cs typeface="Arial"/>
                        </a:rPr>
                        <a:t>Professionalisering en professionele ontwikkeling is in een plan uitgewerkt, dat voortvloeit uit de visie van de opleidingsschool.. Dit plan richt zich op  het uitgangspunt dat ieder voor  zijn/haar rol de basisprofessionalisering heeft gevolgd. </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a:ea typeface="Roboto"/>
                          <a:cs typeface="Arial"/>
                        </a:rPr>
                        <a:t>Professionaliseringsaanbod wordt veelal vormgegeven op/door de lerarenopleiding en verzorgd door instituutsopleiders of andere externe experts.  Het aanbod richt zich met name op directe begeleiders van studenten en lerenden</a:t>
                      </a:r>
                      <a:r>
                        <a:rPr lang="nl-NL" sz="1100" dirty="0">
                          <a:effectLst/>
                          <a:latin typeface="Roboto"/>
                          <a:ea typeface="Roboto"/>
                          <a:cs typeface="Arial"/>
                        </a:rPr>
                        <a:t> </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Professionalisering voldoet enigszins aan kenmerken van effectieve professionalisering zoals beschreven door </a:t>
                      </a:r>
                      <a:r>
                        <a:rPr lang="nl-NL" sz="1100" dirty="0" err="1">
                          <a:effectLst/>
                          <a:latin typeface="Roboto" panose="02000000000000000000" pitchFamily="2" charset="0"/>
                          <a:ea typeface="Roboto" panose="02000000000000000000" pitchFamily="2" charset="0"/>
                          <a:cs typeface="Arial" panose="020B0604020202020204" pitchFamily="34" charset="0"/>
                        </a:rPr>
                        <a:t>Darling</a:t>
                      </a:r>
                      <a:r>
                        <a:rPr lang="nl-NL" sz="1100" dirty="0">
                          <a:effectLst/>
                          <a:latin typeface="Roboto" panose="02000000000000000000" pitchFamily="2" charset="0"/>
                          <a:ea typeface="Roboto" panose="02000000000000000000" pitchFamily="2" charset="0"/>
                          <a:cs typeface="Arial" panose="020B0604020202020204" pitchFamily="34" charset="0"/>
                        </a:rPr>
                        <a:t>-Hammond et al. (2017):</a:t>
                      </a:r>
                    </a:p>
                    <a:p>
                      <a:pPr marL="228600" indent="-228600" algn="l">
                        <a:lnSpc>
                          <a:spcPct val="107000"/>
                        </a:lnSpc>
                        <a:spcAft>
                          <a:spcPts val="0"/>
                        </a:spcAft>
                        <a:buFont typeface="+mj-lt"/>
                        <a:buAutoNum type="arabicPeriod"/>
                      </a:pPr>
                      <a:r>
                        <a:rPr lang="nl-NL" sz="1100" dirty="0">
                          <a:effectLst/>
                          <a:latin typeface="Roboto" panose="02000000000000000000" pitchFamily="2" charset="0"/>
                          <a:ea typeface="Roboto" panose="02000000000000000000" pitchFamily="2" charset="0"/>
                          <a:cs typeface="Arial" panose="020B0604020202020204" pitchFamily="34" charset="0"/>
                        </a:rPr>
                        <a:t>Inhoudsgericht waardoor het direct aansluit bij je dagelijks werk.</a:t>
                      </a:r>
                    </a:p>
                    <a:p>
                      <a:pPr marL="228600" indent="-228600" algn="l">
                        <a:lnSpc>
                          <a:spcPct val="107000"/>
                        </a:lnSpc>
                        <a:spcAft>
                          <a:spcPts val="0"/>
                        </a:spcAft>
                        <a:buFont typeface="+mj-lt"/>
                        <a:buAutoNum type="arabicPeriod"/>
                      </a:pPr>
                      <a:r>
                        <a:rPr lang="nl-NL" sz="1100" dirty="0">
                          <a:effectLst/>
                          <a:latin typeface="Roboto" panose="02000000000000000000" pitchFamily="2" charset="0"/>
                          <a:ea typeface="Roboto" panose="02000000000000000000" pitchFamily="2" charset="0"/>
                          <a:cs typeface="Arial" panose="020B0604020202020204" pitchFamily="34" charset="0"/>
                        </a:rPr>
                        <a:t>Actief leren om de nieuwe inhouden eigen te maken.</a:t>
                      </a:r>
                    </a:p>
                    <a:p>
                      <a:pPr marL="228600" indent="-228600" algn="l">
                        <a:lnSpc>
                          <a:spcPct val="107000"/>
                        </a:lnSpc>
                        <a:spcAft>
                          <a:spcPts val="0"/>
                        </a:spcAft>
                        <a:buFont typeface="+mj-lt"/>
                        <a:buAutoNum type="arabicPeriod"/>
                      </a:pPr>
                      <a:r>
                        <a:rPr lang="nl-NL" sz="1100" dirty="0">
                          <a:effectLst/>
                          <a:latin typeface="Roboto" panose="02000000000000000000" pitchFamily="2" charset="0"/>
                          <a:ea typeface="Roboto" panose="02000000000000000000" pitchFamily="2" charset="0"/>
                          <a:cs typeface="Arial" panose="020B0604020202020204" pitchFamily="34" charset="0"/>
                        </a:rPr>
                        <a:t>Stimuleert samenwerking op dit thema zodat je er met regelmaat met collega’s het gesprek over kunt voeren.</a:t>
                      </a:r>
                    </a:p>
                    <a:p>
                      <a:pPr marL="228600" indent="-228600" algn="l">
                        <a:lnSpc>
                          <a:spcPct val="107000"/>
                        </a:lnSpc>
                        <a:spcAft>
                          <a:spcPts val="0"/>
                        </a:spcAft>
                        <a:buFont typeface="+mj-lt"/>
                        <a:buAutoNum type="arabicPeriod"/>
                      </a:pPr>
                      <a:r>
                        <a:rPr lang="nl-NL" sz="1100" dirty="0">
                          <a:effectLst/>
                          <a:latin typeface="Roboto" panose="02000000000000000000" pitchFamily="2" charset="0"/>
                          <a:ea typeface="Roboto" panose="02000000000000000000" pitchFamily="2" charset="0"/>
                          <a:cs typeface="Arial" panose="020B0604020202020204" pitchFamily="34" charset="0"/>
                        </a:rPr>
                        <a:t>Voldoende tijd om te oefenen, toe te passen en te reflecteren. </a:t>
                      </a:r>
                    </a:p>
                    <a:p>
                      <a:pPr marL="228600" indent="-228600" algn="l">
                        <a:lnSpc>
                          <a:spcPct val="107000"/>
                        </a:lnSpc>
                        <a:spcAft>
                          <a:spcPts val="0"/>
                        </a:spcAft>
                        <a:buFont typeface="+mj-lt"/>
                        <a:buAutoNum type="arabicPeriod"/>
                      </a:pPr>
                      <a:r>
                        <a:rPr lang="nl-NL" sz="1100" dirty="0">
                          <a:effectLst/>
                          <a:latin typeface="Roboto" panose="02000000000000000000" pitchFamily="2" charset="0"/>
                          <a:ea typeface="Roboto" panose="02000000000000000000" pitchFamily="2" charset="0"/>
                          <a:cs typeface="Arial" panose="020B0604020202020204" pitchFamily="34" charset="0"/>
                        </a:rPr>
                        <a:t>Mogelijkheid om feedback te ontvangen.</a:t>
                      </a:r>
                    </a:p>
                    <a:p>
                      <a:pPr marL="228600" indent="-228600" algn="l">
                        <a:lnSpc>
                          <a:spcPct val="107000"/>
                        </a:lnSpc>
                        <a:spcAft>
                          <a:spcPts val="0"/>
                        </a:spcAft>
                        <a:buFont typeface="+mj-lt"/>
                        <a:buAutoNum type="arabicPeriod"/>
                      </a:pPr>
                      <a:r>
                        <a:rPr lang="nl-NL" sz="1100" dirty="0">
                          <a:effectLst/>
                          <a:latin typeface="Roboto" panose="02000000000000000000" pitchFamily="2" charset="0"/>
                          <a:ea typeface="Roboto" panose="02000000000000000000" pitchFamily="2" charset="0"/>
                          <a:cs typeface="Arial" panose="020B0604020202020204" pitchFamily="34" charset="0"/>
                        </a:rPr>
                        <a:t>Ruimte voor reflectie. </a:t>
                      </a:r>
                    </a:p>
                    <a:p>
                      <a:pPr marL="228600" indent="-228600" algn="l">
                        <a:lnSpc>
                          <a:spcPct val="107000"/>
                        </a:lnSpc>
                        <a:spcAft>
                          <a:spcPts val="0"/>
                        </a:spcAft>
                        <a:buFont typeface="+mj-lt"/>
                        <a:buAutoNum type="arabicPeriod"/>
                      </a:pPr>
                      <a:r>
                        <a:rPr lang="nl-NL" sz="1100" dirty="0">
                          <a:effectLst/>
                          <a:latin typeface="Roboto"/>
                          <a:ea typeface="Roboto"/>
                          <a:cs typeface="Arial"/>
                        </a:rPr>
                        <a:t>Maakt gebruik van effectieve praktijken als voorbeeld in een training/workshop/intervisie.</a:t>
                      </a: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effectLst/>
                          <a:latin typeface="Roboto"/>
                          <a:ea typeface="Roboto"/>
                          <a:cs typeface="Arial"/>
                        </a:rPr>
                        <a:t>Professionalisering heeft een breed perspectief op leren en opleiden in de context van de school. Dit uit zich bijvoorbeeld in de focus op het inrichten van een leeromgeving voor studenten, starters en ervaren collega’s. </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a:ea typeface="Roboto"/>
                          <a:cs typeface="Arial"/>
                        </a:rPr>
                        <a:t>Er is professionaliseringsbeleid met als doel blijvende competentie-ontwikkeling van alle betrokkenen, het opdoen van actuele inzichten en benodigde afstemming van beelden (bijv. </a:t>
                      </a:r>
                      <a:r>
                        <a:rPr lang="nl-NL" sz="1100" dirty="0" err="1">
                          <a:solidFill>
                            <a:srgbClr val="000000"/>
                          </a:solidFill>
                          <a:effectLst/>
                          <a:latin typeface="Roboto"/>
                          <a:ea typeface="Roboto"/>
                          <a:cs typeface="Arial"/>
                        </a:rPr>
                        <a:t>interbeoordelaarsintervisie</a:t>
                      </a:r>
                      <a:r>
                        <a:rPr lang="nl-NL" sz="1100" dirty="0">
                          <a:solidFill>
                            <a:srgbClr val="000000"/>
                          </a:solidFill>
                          <a:effectLst/>
                          <a:latin typeface="Roboto"/>
                          <a:ea typeface="Roboto"/>
                          <a:cs typeface="Arial"/>
                        </a:rPr>
                        <a:t>). Middels een jaarplanning wordt dit tijdig gepland, aansluitend bij de behoeften van de lerende opleiders, geëvalueerd en doorontwikkeld o.b.v. evaluatie en actuele ontwikkelingen. </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Professionalisering(</a:t>
                      </a:r>
                      <a:r>
                        <a:rPr lang="nl-NL" sz="1100" dirty="0" err="1">
                          <a:solidFill>
                            <a:srgbClr val="000000"/>
                          </a:solidFill>
                          <a:effectLst/>
                          <a:latin typeface="Roboto" panose="02000000000000000000" pitchFamily="2" charset="0"/>
                          <a:ea typeface="Roboto" panose="02000000000000000000" pitchFamily="2" charset="0"/>
                          <a:cs typeface="Arial" panose="020B0604020202020204" pitchFamily="34" charset="0"/>
                        </a:rPr>
                        <a:t>saanbod</a:t>
                      </a: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 wordt door experts van binnen en buiten het partnerschap samen ontwikkeld en vormgegeven. Opleiders, begeleiders van school en instituut en anderen die actief betrokken zijn bij opleiden zoals leidinggevenden werken samen aan hun professionele ontwikkeling. </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Er is beginnende aandacht voor informele vormen van leren en ontwikkelen. </a:t>
                      </a:r>
                      <a:r>
                        <a:rPr lang="nl-NL" sz="1100" dirty="0">
                          <a:effectLst/>
                          <a:latin typeface="Roboto" panose="02000000000000000000" pitchFamily="2" charset="0"/>
                          <a:ea typeface="Roboto" panose="02000000000000000000" pitchFamily="2" charset="0"/>
                          <a:cs typeface="Arial" panose="020B0604020202020204" pitchFamily="34" charset="0"/>
                        </a:rPr>
                        <a:t>Dit uit zich bijvoorbeeld in de focus op het inrichten van een leeromgeving voor studenten, starters en ervaren leraren.</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Professionalisering voldoet aan de kenmerken van effectieve professionalisering zoals beschreven door </a:t>
                      </a:r>
                      <a:r>
                        <a:rPr lang="nl-NL" sz="1100" dirty="0" err="1">
                          <a:effectLst/>
                          <a:latin typeface="Roboto" panose="02000000000000000000" pitchFamily="2" charset="0"/>
                          <a:ea typeface="Roboto" panose="02000000000000000000" pitchFamily="2" charset="0"/>
                          <a:cs typeface="Arial" panose="020B0604020202020204" pitchFamily="34" charset="0"/>
                        </a:rPr>
                        <a:t>Darling</a:t>
                      </a:r>
                      <a:r>
                        <a:rPr lang="nl-NL" sz="1100" dirty="0">
                          <a:effectLst/>
                          <a:latin typeface="Roboto" panose="02000000000000000000" pitchFamily="2" charset="0"/>
                          <a:ea typeface="Roboto" panose="02000000000000000000" pitchFamily="2" charset="0"/>
                          <a:cs typeface="Arial" panose="020B0604020202020204" pitchFamily="34" charset="0"/>
                        </a:rPr>
                        <a:t>-Hammond et al. (2017).</a:t>
                      </a: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tc>
                  <a:txBody>
                    <a:bodyPr/>
                    <a:lstStyle/>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effectLst/>
                          <a:latin typeface="Roboto" panose="02000000000000000000" pitchFamily="2" charset="0"/>
                          <a:ea typeface="Roboto" panose="02000000000000000000" pitchFamily="2" charset="0"/>
                          <a:cs typeface="Arial" panose="020B0604020202020204" pitchFamily="34" charset="0"/>
                        </a:rPr>
                        <a:t>Professionalisering heeft een breed perspectief op leren en opleiden in de context van de school met als doel een lerende cultuur waarin leren en ontwikkelen voor iedereen continu vanzelfsprekend is.</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Het professionaliseringsbeleid, met als doel blijvende competentie-ontwikkeling van alle betrokkenen, wordt zo ontwikkeld en uitgevoerd dat het zowel bijdraagt aan de professionele ontwikkeling voor SO&amp;P als aan de schoolontwikkeling</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Professionalisering wordt gezamenlijk ontwikkeld en vormgegeven door alle betrokkenen. Er is sprake van een voortdurende zoektocht naar manieren om zowel informeel als formeel te professionaliseren.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Er is een brede gerichtheid op het inrichten van innovatieve leeromgevingen voor studenten, starters en ervaren leraren. Er wordt een actieve verbinding gelegd met ontwikkelingen binnen school, lerarenopleiding en samenleving.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a:ea typeface="Roboto"/>
                          <a:cs typeface="Arial"/>
                        </a:rPr>
                        <a:t>Professionalisering voldoet aan alle kenmerken van effectieve professionalisering en er is een proces van continu verbeteren ingericht om professionalisering verder door te ontwikkelen. Professionalisering wordt gefaciliteerd, er wordt ruimte geboden en het stimuleert een cultuur van continu samen leren en ontwikkelen.</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1F8787"/>
                      </a:solidFill>
                      <a:prstDash val="solid"/>
                      <a:round/>
                      <a:headEnd type="none" w="med" len="med"/>
                      <a:tailEnd type="none" w="med" len="med"/>
                    </a:lnL>
                    <a:lnR w="38100" cap="flat" cmpd="sng" algn="ctr">
                      <a:solidFill>
                        <a:srgbClr val="1F8787"/>
                      </a:solidFill>
                      <a:prstDash val="solid"/>
                      <a:round/>
                      <a:headEnd type="none" w="med" len="med"/>
                      <a:tailEnd type="none" w="med" len="med"/>
                    </a:lnR>
                    <a:lnT w="38100" cap="flat" cmpd="sng" algn="ctr">
                      <a:solidFill>
                        <a:srgbClr val="1F8787"/>
                      </a:solidFill>
                      <a:prstDash val="solid"/>
                      <a:round/>
                      <a:headEnd type="none" w="med" len="med"/>
                      <a:tailEnd type="none" w="med" len="med"/>
                    </a:lnT>
                    <a:lnB w="38100" cap="flat" cmpd="sng" algn="ctr">
                      <a:solidFill>
                        <a:srgbClr val="1F8787"/>
                      </a:solidFill>
                      <a:prstDash val="solid"/>
                      <a:round/>
                      <a:headEnd type="none" w="med" len="med"/>
                      <a:tailEnd type="none" w="med" len="med"/>
                    </a:lnB>
                  </a:tcPr>
                </a:tc>
                <a:extLst>
                  <a:ext uri="{0D108BD9-81ED-4DB2-BD59-A6C34878D82A}">
                    <a16:rowId xmlns:a16="http://schemas.microsoft.com/office/drawing/2014/main" val="2437274328"/>
                  </a:ext>
                </a:extLst>
              </a:tr>
            </a:tbl>
          </a:graphicData>
        </a:graphic>
      </p:graphicFrame>
      <p:sp>
        <p:nvSpPr>
          <p:cNvPr id="7" name="TextBox 6">
            <a:extLst>
              <a:ext uri="{FF2B5EF4-FFF2-40B4-BE49-F238E27FC236}">
                <a16:creationId xmlns:a16="http://schemas.microsoft.com/office/drawing/2014/main" id="{CC73403B-0655-46F8-9C65-8CAB8DD67416}"/>
              </a:ext>
            </a:extLst>
          </p:cNvPr>
          <p:cNvSpPr txBox="1"/>
          <p:nvPr/>
        </p:nvSpPr>
        <p:spPr>
          <a:xfrm flipH="1">
            <a:off x="4928461" y="294469"/>
            <a:ext cx="7005233" cy="430887"/>
          </a:xfrm>
          <a:prstGeom prst="rect">
            <a:avLst/>
          </a:prstGeom>
          <a:noFill/>
        </p:spPr>
        <p:txBody>
          <a:bodyPr wrap="square" rtlCol="0">
            <a:spAutoFit/>
          </a:bodyPr>
          <a:lstStyle/>
          <a:p>
            <a:pPr algn="ctr"/>
            <a:r>
              <a:rPr lang="nl-NL" sz="2200" dirty="0">
                <a:solidFill>
                  <a:schemeClr val="bg1"/>
                </a:solidFill>
                <a:latin typeface="Roboto Slab" pitchFamily="2" charset="0"/>
                <a:ea typeface="Roboto Slab" pitchFamily="2" charset="0"/>
              </a:rPr>
              <a:t>Professionalisering en Professionele Ontwikkeling</a:t>
            </a:r>
          </a:p>
        </p:txBody>
      </p:sp>
    </p:spTree>
    <p:extLst>
      <p:ext uri="{BB962C8B-B14F-4D97-AF65-F5344CB8AC3E}">
        <p14:creationId xmlns:p14="http://schemas.microsoft.com/office/powerpoint/2010/main" val="42925352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C01994631379489957D5CF4EA630F4" ma:contentTypeVersion="10" ma:contentTypeDescription="Een nieuw document maken." ma:contentTypeScope="" ma:versionID="28cfd4dd82e76ea4bdbf2a4f9fda475e">
  <xsd:schema xmlns:xsd="http://www.w3.org/2001/XMLSchema" xmlns:xs="http://www.w3.org/2001/XMLSchema" xmlns:p="http://schemas.microsoft.com/office/2006/metadata/properties" xmlns:ns3="2c2cb585-57a7-48c0-ae96-4113c54800d9" targetNamespace="http://schemas.microsoft.com/office/2006/metadata/properties" ma:root="true" ma:fieldsID="7907f0aab4ef34c80195f304e71a6445" ns3:_="">
    <xsd:import namespace="2c2cb585-57a7-48c0-ae96-4113c54800d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2cb585-57a7-48c0-ae96-4113c5480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5AC174-B2C0-45C8-BA94-5858558D67C4}">
  <ds:schemaRefs>
    <ds:schemaRef ds:uri="http://purl.org/dc/terms/"/>
    <ds:schemaRef ds:uri="http://www.w3.org/XML/1998/namespace"/>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2c2cb585-57a7-48c0-ae96-4113c54800d9"/>
    <ds:schemaRef ds:uri="http://schemas.microsoft.com/office/2006/metadata/properties"/>
  </ds:schemaRefs>
</ds:datastoreItem>
</file>

<file path=customXml/itemProps2.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3.xml><?xml version="1.0" encoding="utf-8"?>
<ds:datastoreItem xmlns:ds="http://schemas.openxmlformats.org/officeDocument/2006/customXml" ds:itemID="{E24F1B94-BA34-4C69-BA97-36B2EFCE78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2cb585-57a7-48c0-ae96-4113c54800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TotalTime>
  <Words>634</Words>
  <Application>Microsoft Office PowerPoint</Application>
  <PresentationFormat>Custom</PresentationFormat>
  <Paragraphs>80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Myrte Legemaate</cp:lastModifiedBy>
  <cp:revision>22</cp:revision>
  <dcterms:created xsi:type="dcterms:W3CDTF">2020-07-10T14:20:50Z</dcterms:created>
  <dcterms:modified xsi:type="dcterms:W3CDTF">2024-10-16T09:24:16Z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