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472" r:id="rId3"/>
    <p:sldId id="1351" r:id="rId4"/>
    <p:sldId id="1356" r:id="rId5"/>
    <p:sldId id="1353" r:id="rId6"/>
    <p:sldId id="1345" r:id="rId7"/>
    <p:sldId id="1355" r:id="rId8"/>
    <p:sldId id="1357" r:id="rId9"/>
    <p:sldId id="478" r:id="rId10"/>
    <p:sldId id="1354" r:id="rId11"/>
    <p:sldId id="1358" r:id="rId12"/>
    <p:sldId id="1359" r:id="rId13"/>
    <p:sldId id="13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FF0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36450-B17E-402C-944D-F504224DA5DF}" v="2" dt="2024-12-09T11:17:08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 van Berkel" userId="dc9c0f96-3bf7-4c25-85c3-d708c66f3ced" providerId="ADAL" clId="{0A736450-B17E-402C-944D-F504224DA5DF}"/>
    <pc:docChg chg="custSel addSld modSld sldOrd">
      <pc:chgData name="Marc van Berkel" userId="dc9c0f96-3bf7-4c25-85c3-d708c66f3ced" providerId="ADAL" clId="{0A736450-B17E-402C-944D-F504224DA5DF}" dt="2024-12-09T11:17:17.010" v="7"/>
      <pc:docMkLst>
        <pc:docMk/>
      </pc:docMkLst>
      <pc:sldChg chg="ord">
        <pc:chgData name="Marc van Berkel" userId="dc9c0f96-3bf7-4c25-85c3-d708c66f3ced" providerId="ADAL" clId="{0A736450-B17E-402C-944D-F504224DA5DF}" dt="2024-12-09T11:17:17.010" v="7"/>
        <pc:sldMkLst>
          <pc:docMk/>
          <pc:sldMk cId="3862845165" sldId="1345"/>
        </pc:sldMkLst>
      </pc:sldChg>
      <pc:sldChg chg="addSp delSp modSp new mod modClrScheme modAnim chgLayout">
        <pc:chgData name="Marc van Berkel" userId="dc9c0f96-3bf7-4c25-85c3-d708c66f3ced" providerId="ADAL" clId="{0A736450-B17E-402C-944D-F504224DA5DF}" dt="2024-12-09T11:16:53.708" v="2"/>
        <pc:sldMkLst>
          <pc:docMk/>
          <pc:sldMk cId="1322056382" sldId="1359"/>
        </pc:sldMkLst>
        <pc:spChg chg="del">
          <ac:chgData name="Marc van Berkel" userId="dc9c0f96-3bf7-4c25-85c3-d708c66f3ced" providerId="ADAL" clId="{0A736450-B17E-402C-944D-F504224DA5DF}" dt="2024-12-09T11:15:05.477" v="1" actId="700"/>
          <ac:spMkLst>
            <pc:docMk/>
            <pc:sldMk cId="1322056382" sldId="1359"/>
            <ac:spMk id="2" creationId="{3C5F008A-97A7-7F6A-5088-73354F16E4C6}"/>
          </ac:spMkLst>
        </pc:spChg>
        <pc:spChg chg="del">
          <ac:chgData name="Marc van Berkel" userId="dc9c0f96-3bf7-4c25-85c3-d708c66f3ced" providerId="ADAL" clId="{0A736450-B17E-402C-944D-F504224DA5DF}" dt="2024-12-09T11:15:05.477" v="1" actId="700"/>
          <ac:spMkLst>
            <pc:docMk/>
            <pc:sldMk cId="1322056382" sldId="1359"/>
            <ac:spMk id="3" creationId="{66EA511A-E602-F26E-FC74-962F97078F50}"/>
          </ac:spMkLst>
        </pc:spChg>
        <pc:spChg chg="mod ord">
          <ac:chgData name="Marc van Berkel" userId="dc9c0f96-3bf7-4c25-85c3-d708c66f3ced" providerId="ADAL" clId="{0A736450-B17E-402C-944D-F504224DA5DF}" dt="2024-12-09T11:15:05.477" v="1" actId="700"/>
          <ac:spMkLst>
            <pc:docMk/>
            <pc:sldMk cId="1322056382" sldId="1359"/>
            <ac:spMk id="4" creationId="{C97EB386-BBEA-5D41-5209-6D40063469D0}"/>
          </ac:spMkLst>
        </pc:spChg>
        <pc:picChg chg="add mod">
          <ac:chgData name="Marc van Berkel" userId="dc9c0f96-3bf7-4c25-85c3-d708c66f3ced" providerId="ADAL" clId="{0A736450-B17E-402C-944D-F504224DA5DF}" dt="2024-12-09T11:16:53.708" v="2"/>
          <ac:picMkLst>
            <pc:docMk/>
            <pc:sldMk cId="1322056382" sldId="1359"/>
            <ac:picMk id="5" creationId="{D3F1A5D3-B607-0FF8-3869-A3383E36882A}"/>
          </ac:picMkLst>
        </pc:picChg>
      </pc:sldChg>
      <pc:sldChg chg="add">
        <pc:chgData name="Marc van Berkel" userId="dc9c0f96-3bf7-4c25-85c3-d708c66f3ced" providerId="ADAL" clId="{0A736450-B17E-402C-944D-F504224DA5DF}" dt="2024-12-09T11:17:08.066" v="3"/>
        <pc:sldMkLst>
          <pc:docMk/>
          <pc:sldMk cId="2848284309" sldId="13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56CBC0D-03CA-4BD2-AA3A-39704C6F33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23AEAE5-7999-4FA8-B4F6-41E3D02593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AE114-883C-4005-8B79-4B4959BD501D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65D6CCB-ECC7-4CF7-8436-3FD27AC48B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A603B7-C6CF-4B01-BDDC-331AB274E2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79118-89BE-48B3-A265-99FF40ECC24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053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D223D-D36B-4519-9BFA-05114803D2ED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A5652-11CD-4E75-840D-3CFCEF00DE2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43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2">
            <a:extLst>
              <a:ext uri="{FF2B5EF4-FFF2-40B4-BE49-F238E27FC236}">
                <a16:creationId xmlns:a16="http://schemas.microsoft.com/office/drawing/2014/main" id="{53E0A2FF-C6A9-4782-95AC-C5656966E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228" y="1053888"/>
            <a:ext cx="5635557" cy="3581124"/>
          </a:xfrm>
          <a:prstGeom prst="rect">
            <a:avLst/>
          </a:prstGeom>
        </p:spPr>
      </p:pic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7AD8D30E-2AA9-47F3-90D8-82AAE93B89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4764089"/>
            <a:ext cx="10414000" cy="804863"/>
          </a:xfrm>
        </p:spPr>
        <p:txBody>
          <a:bodyPr anchor="ctr">
            <a:normAutofit/>
          </a:bodyPr>
          <a:lstStyle>
            <a:lvl1pPr marL="0" indent="0">
              <a:buNone/>
              <a:defRPr sz="3450">
                <a:latin typeface="Avenir Next Condensed"/>
              </a:defRPr>
            </a:lvl1pPr>
          </a:lstStyle>
          <a:p>
            <a:pPr lvl="0"/>
            <a:r>
              <a:rPr lang="nl-NL" sz="3450" dirty="0">
                <a:latin typeface="Avenir Next Condensed"/>
              </a:rPr>
              <a:t>VOORBEELD VAN EEN ONDERTITEL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780FE8-8C68-47EE-B9EE-55E3A0D91C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0021" y="1212044"/>
            <a:ext cx="10402887" cy="515679"/>
          </a:xfrm>
        </p:spPr>
        <p:txBody>
          <a:bodyPr anchor="b"/>
          <a:lstStyle>
            <a:lvl1pPr marL="0" indent="0" algn="l" defTabSz="457154" rtl="0" eaLnBrk="1" latinLnBrk="0" hangingPunct="1">
              <a:buNone/>
              <a:defRPr lang="nl-NL" sz="26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OPLEIDING/FACULTEIT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B7299B-775E-5A4F-B57B-5F267E02D1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0021" y="1888638"/>
            <a:ext cx="10414232" cy="2746375"/>
          </a:xfrm>
        </p:spPr>
        <p:txBody>
          <a:bodyPr>
            <a:normAutofit/>
          </a:bodyPr>
          <a:lstStyle>
            <a:lvl1pPr marL="65693" indent="0">
              <a:buNone/>
              <a:defRPr sz="6949" b="1">
                <a:latin typeface="Avenir Next Condensed" panose="020B0506020202020204" pitchFamily="34" charset="0"/>
              </a:defRPr>
            </a:lvl1pPr>
          </a:lstStyle>
          <a:p>
            <a:r>
              <a:rPr lang="nl-NL" dirty="0"/>
              <a:t>VOORBEELD VAN EEN TITEL_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9733C2F-8DA9-0E43-BD2A-A11C92979E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55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 baseline="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E7365E-1A12-6544-A145-5518763DA4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7982" y="1543334"/>
            <a:ext cx="10515818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81914727-816A-FE4E-897C-0D0885F982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47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halv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6724F713-8D6E-5D4E-8771-62D605A6D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7982" y="1543334"/>
            <a:ext cx="5254376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8FFECA4-E4C6-914B-B5DA-5FB7B434C7C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63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4D6A13EF-0E0A-48A4-A5A6-2E8A94B7B2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4950" y="1532249"/>
            <a:ext cx="4762500" cy="4611624"/>
          </a:xfrm>
        </p:spPr>
        <p:txBody>
          <a:bodyPr>
            <a:normAutofit/>
          </a:bodyPr>
          <a:lstStyle>
            <a:lvl1pPr>
              <a:defRPr sz="1600">
                <a:latin typeface="Avenir Next Condensed"/>
              </a:defRPr>
            </a:lvl1pPr>
          </a:lstStyle>
          <a:p>
            <a:r>
              <a:rPr lang="nl-NL" sz="1900"/>
              <a:t>Klik op het pictogram als u een afbeelding wilt toevoegen</a:t>
            </a:r>
            <a:endParaRPr lang="en-GB" dirty="0"/>
          </a:p>
        </p:txBody>
      </p:sp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1E6F6D5C-74AF-2444-AEBF-8D0417AB9A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532249"/>
            <a:ext cx="4775419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noProof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79FB53E-AF9F-554A-9B09-55A2AFD5839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19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5" name="Tijdelijke aanduiding voor tekst 23">
            <a:extLst>
              <a:ext uri="{FF2B5EF4-FFF2-40B4-BE49-F238E27FC236}">
                <a16:creationId xmlns:a16="http://schemas.microsoft.com/office/drawing/2014/main" id="{2EE7C876-6069-4C11-846E-FA376DBE58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78599" y="2218470"/>
            <a:ext cx="4768851" cy="3961979"/>
          </a:xfrm>
        </p:spPr>
        <p:txBody>
          <a:bodyPr>
            <a:normAutofit/>
          </a:bodyPr>
          <a:lstStyle>
            <a:lvl1pPr marL="0" indent="0">
              <a:buNone/>
              <a:defRPr sz="1900" b="0"/>
            </a:lvl1pPr>
          </a:lstStyle>
          <a:p>
            <a:pPr lvl="0"/>
            <a:r>
              <a:rPr lang="nl-NL" sz="1900" dirty="0"/>
              <a:t>Voorbeeldtekst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88C64C-A8F8-41EF-A3B5-A2E44C985F5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577340"/>
            <a:ext cx="4768850" cy="465106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b="1" dirty="0"/>
              <a:t>Klik om een tekst toe te voegen</a:t>
            </a:r>
            <a:endParaRPr lang="en-GB" dirty="0"/>
          </a:p>
        </p:txBody>
      </p:sp>
      <p:sp>
        <p:nvSpPr>
          <p:cNvPr id="9" name="Tijdelijke aanduiding voor tekst 2">
            <a:extLst>
              <a:ext uri="{FF2B5EF4-FFF2-40B4-BE49-F238E27FC236}">
                <a16:creationId xmlns:a16="http://schemas.microsoft.com/office/drawing/2014/main" id="{02EDF56B-6E7F-4216-83EF-17E2E83503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8600" y="1575055"/>
            <a:ext cx="4768850" cy="467392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b="1" dirty="0"/>
              <a:t>Klik om een tekst toe te voegen</a:t>
            </a:r>
            <a:endParaRPr lang="en-GB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58317168-EFA6-8046-938C-6F174C3028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220754"/>
            <a:ext cx="4775419" cy="3959695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8542B91-AAF2-ED4E-8C50-3F70FA8380C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27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2">
            <a:extLst>
              <a:ext uri="{FF2B5EF4-FFF2-40B4-BE49-F238E27FC236}">
                <a16:creationId xmlns:a16="http://schemas.microsoft.com/office/drawing/2014/main" id="{EB21CF03-A487-413E-853C-2BE2946BB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510" y="502276"/>
            <a:ext cx="2681827" cy="1704171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1FDDF9DF-A68B-4D5B-A047-4D2F41CAFA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425" y="1354362"/>
            <a:ext cx="4775151" cy="414927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450" b="1">
                <a:solidFill>
                  <a:schemeClr val="bg1"/>
                </a:solidFill>
              </a:defRPr>
            </a:lvl1pPr>
          </a:lstStyle>
          <a:p>
            <a:r>
              <a:rPr lang="nl-NL" sz="3450" b="1" dirty="0"/>
              <a:t>‘QUOTE’</a:t>
            </a:r>
            <a:endParaRPr lang="en-GB" dirty="0"/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57D2A8AE-2D31-490B-9B2F-0BCA2DD1CD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8424" y="5628183"/>
            <a:ext cx="4775150" cy="571450"/>
          </a:xfrm>
        </p:spPr>
        <p:txBody>
          <a:bodyPr anchor="b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72BE786-4F44-7B42-BA22-B59FF370BB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26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61F4-2E8B-401E-A8D3-42B809A61341}" type="datetimeFigureOut">
              <a:rPr lang="nl-NL" smtClean="0"/>
              <a:pPr/>
              <a:t>9-12-2024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9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8268BCB-36EE-4F6D-A352-B00B9ED1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AAN TE PASSEN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43F09E-6E46-4B73-8800-8C4A93D4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8" name="Afbeelding 7" descr="Afbeelding met illustratie, bord, tafelgerei&#10;&#10;Automatisch gegenereerde beschrijving">
            <a:extLst>
              <a:ext uri="{FF2B5EF4-FFF2-40B4-BE49-F238E27FC236}">
                <a16:creationId xmlns:a16="http://schemas.microsoft.com/office/drawing/2014/main" id="{A6BC1268-D8D0-4F41-BB6B-6BE484A2ACC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89" y="6287014"/>
            <a:ext cx="1593111" cy="348888"/>
          </a:xfrm>
          <a:prstGeom prst="rect">
            <a:avLst/>
          </a:prstGeo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589EFA-7D6D-4945-A657-4EA9EF059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18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19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hf hdr="0" ftr="0" dt="0"/>
  <p:txStyles>
    <p:titleStyle>
      <a:lvl1pPr algn="l" defTabSz="457154" rtl="0" eaLnBrk="1" latinLnBrk="0" hangingPunct="1">
        <a:lnSpc>
          <a:spcPct val="90000"/>
        </a:lnSpc>
        <a:spcBef>
          <a:spcPct val="0"/>
        </a:spcBef>
        <a:buNone/>
        <a:defRPr lang="nl-NL" sz="3450" kern="1200" dirty="0">
          <a:solidFill>
            <a:srgbClr val="E50856"/>
          </a:solidFill>
          <a:latin typeface="Avenir Next Condensed"/>
          <a:ea typeface="+mj-ea"/>
          <a:cs typeface="Arial" panose="020B0604020202020204" pitchFamily="34" charset="0"/>
        </a:defRPr>
      </a:lvl1pPr>
    </p:titleStyle>
    <p:bodyStyle>
      <a:lvl1pPr marL="179982" indent="-114289" algn="l" defTabSz="457154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64" indent="-114289" algn="l" defTabSz="457154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46" indent="-114289" algn="l" defTabSz="457154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9919" indent="-114289" algn="l" defTabSz="457154" rtl="0" eaLnBrk="1" latinLnBrk="0" hangingPunct="1">
        <a:lnSpc>
          <a:spcPct val="80000"/>
        </a:lnSpc>
        <a:spcBef>
          <a:spcPts val="25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34897" indent="-114289" algn="l" defTabSz="457154" rtl="0" eaLnBrk="1" latinLnBrk="0" hangingPunct="1">
        <a:lnSpc>
          <a:spcPct val="80000"/>
        </a:lnSpc>
        <a:spcBef>
          <a:spcPts val="25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257174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751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329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2906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577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4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731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309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886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463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40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617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uB6euiY2pw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5dL_v7AdEw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zxAOXzcCcc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_UF6zAqDSJE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N-LlMSS9tU?start=4&amp;feature=oembe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0C7580-8271-8847-9B7E-CD3F7B415C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888638"/>
            <a:ext cx="10476053" cy="2746375"/>
          </a:xfrm>
        </p:spPr>
        <p:txBody>
          <a:bodyPr>
            <a:normAutofit/>
          </a:bodyPr>
          <a:lstStyle/>
          <a:p>
            <a:r>
              <a:rPr lang="nl-NL" sz="5400" kern="1000" dirty="0">
                <a:effectLst/>
                <a:latin typeface="+mj-lt"/>
                <a:ea typeface="Calibri" panose="020F0502020204030204" pitchFamily="34" charset="0"/>
                <a:cs typeface="Athiti SemiBold" panose="00000700000000000000" pitchFamily="2" charset="-34"/>
              </a:rPr>
              <a:t>Propaganda: wat is het en hoe kun je het herkennen?</a:t>
            </a:r>
          </a:p>
          <a:p>
            <a:endParaRPr lang="nl-NL" sz="5400" kern="1000" dirty="0">
              <a:latin typeface="Athiti SemiBold" panose="00000700000000000000" pitchFamily="2" charset="-34"/>
              <a:ea typeface="Calibri" panose="020F0502020204030204" pitchFamily="34" charset="0"/>
              <a:cs typeface="Athiti SemiBold" panose="00000700000000000000" pitchFamily="2" charset="-34"/>
            </a:endParaRPr>
          </a:p>
          <a:p>
            <a:endParaRPr lang="nl-NL" sz="5400" kern="1000" dirty="0">
              <a:effectLst/>
              <a:latin typeface="Athiti SemiBold" panose="00000700000000000000" pitchFamily="2" charset="-34"/>
              <a:ea typeface="Calibri" panose="020F0502020204030204" pitchFamily="34" charset="0"/>
              <a:cs typeface="Athiti SemiBold" panose="00000700000000000000" pitchFamily="2" charset="-34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3975E5F-A5C9-7643-A507-73B6D1BF8FF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515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8A72DB-1428-4AF3-17AF-BF760190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10</a:t>
            </a:fld>
            <a:endParaRPr lang="nl-NL"/>
          </a:p>
        </p:txBody>
      </p:sp>
      <p:pic>
        <p:nvPicPr>
          <p:cNvPr id="5" name="Onlinemedia 4" title="Oog in Oog">
            <a:hlinkClick r:id="" action="ppaction://media"/>
            <a:extLst>
              <a:ext uri="{FF2B5EF4-FFF2-40B4-BE49-F238E27FC236}">
                <a16:creationId xmlns:a16="http://schemas.microsoft.com/office/drawing/2014/main" id="{4105BF3F-BBAD-E00F-00E8-5E701CF2EB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7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>
                <a:latin typeface="+mn-lt"/>
                <a:cs typeface="Athiti SemiBold" panose="00000700000000000000" pitchFamily="2" charset="-34"/>
              </a:rPr>
              <a:t>Hoe kun je propaganda herkennen?</a:t>
            </a:r>
            <a:endParaRPr lang="nl-NL" sz="4000" dirty="0">
              <a:latin typeface="+mn-lt"/>
              <a:cs typeface="Athiti SemiBold" panose="00000700000000000000" pitchFamily="2" charset="-34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Welke emoties worden opgewekt?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Wat is de boodschap van het filmpje?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Hoe wordt die boodschap in beeld gebracht?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Wat voelde je bij het bekijken van het filmpje?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Voor welke doelgroep is het gemaakt?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Is dit een voorbeeld van propaga</a:t>
            </a:r>
            <a:r>
              <a:rPr lang="nl-NL" sz="4000" dirty="0">
                <a:latin typeface="+mn-lt"/>
              </a:rPr>
              <a:t>nda?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nl-NL" sz="40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907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7EB386-BBEA-5D41-5209-6D400634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12</a:t>
            </a:fld>
            <a:endParaRPr lang="nl-NL"/>
          </a:p>
        </p:txBody>
      </p:sp>
      <p:pic>
        <p:nvPicPr>
          <p:cNvPr id="5" name="Onlinemedia 4" title="Hoe LHBTQ-ideologie jonge KINDEREN indoctrineert | FVD">
            <a:hlinkClick r:id="" action="ppaction://media"/>
            <a:extLst>
              <a:ext uri="{FF2B5EF4-FFF2-40B4-BE49-F238E27FC236}">
                <a16:creationId xmlns:a16="http://schemas.microsoft.com/office/drawing/2014/main" id="{D3F1A5D3-B607-0FF8-3869-A3383E3688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5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>
                <a:latin typeface="+mn-lt"/>
                <a:cs typeface="Athiti SemiBold" panose="00000700000000000000" pitchFamily="2" charset="-34"/>
              </a:rPr>
              <a:t>Hoe kun je propaganda herkennen?</a:t>
            </a:r>
            <a:endParaRPr lang="nl-NL" sz="4000" dirty="0">
              <a:latin typeface="+mn-lt"/>
              <a:cs typeface="Athiti SemiBold" panose="00000700000000000000" pitchFamily="2" charset="-34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Welke emoties worden opgewekt?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Wat is de boodschap van het filmpje?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Hoe wordt die boodschap in beeld gebracht?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Wat voelde je bij het bekijken van het filmpje?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Voor welke doelgroep is het gemaakt?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Is dit een voorbeeld van propaga</a:t>
            </a:r>
            <a:r>
              <a:rPr lang="nl-NL" sz="4000" dirty="0">
                <a:latin typeface="+mn-lt"/>
              </a:rPr>
              <a:t>nda?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nl-NL" sz="40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28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is propaganda?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Propaganda is een vorm van communicatie die de houding of het gedrag van een bevolkingsgroep wil beïnvloeden. </a:t>
            </a:r>
            <a:r>
              <a:rPr lang="nl-NL" sz="2800" b="0" i="1" dirty="0">
                <a:effectLst/>
                <a:latin typeface="+mn-lt"/>
              </a:rPr>
              <a:t>--Wikipedia</a:t>
            </a:r>
            <a:endParaRPr lang="nl-NL" sz="2800" b="0" i="0" dirty="0">
              <a:effectLst/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br>
              <a:rPr lang="nl-NL" sz="2800" b="0" i="0" dirty="0">
                <a:effectLst/>
                <a:latin typeface="+mn-lt"/>
              </a:rPr>
            </a:br>
            <a:r>
              <a:rPr lang="nl-NL" sz="2800" b="0" i="0" dirty="0">
                <a:effectLst/>
                <a:latin typeface="+mn-lt"/>
              </a:rPr>
              <a:t>Propaganda is een vorm van informatie die uiting geeft aan onze angsten en onzekerheden. </a:t>
            </a:r>
            <a:r>
              <a:rPr lang="nl-NL" sz="2800" b="0" i="1" dirty="0">
                <a:effectLst/>
                <a:latin typeface="+mn-lt"/>
              </a:rPr>
              <a:t>--Jacques </a:t>
            </a:r>
            <a:r>
              <a:rPr lang="nl-NL" sz="2800" b="0" i="1" dirty="0" err="1">
                <a:effectLst/>
                <a:latin typeface="+mn-lt"/>
              </a:rPr>
              <a:t>Ellul</a:t>
            </a: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br>
              <a:rPr lang="nl-NL" sz="2800" b="0" i="0" dirty="0">
                <a:effectLst/>
                <a:latin typeface="+mn-lt"/>
              </a:rPr>
            </a:br>
            <a:r>
              <a:rPr lang="nl-NL" sz="2800" b="0" i="0" dirty="0">
                <a:effectLst/>
                <a:latin typeface="+mn-lt"/>
              </a:rPr>
              <a:t>Propaganda is de weloverwogen, systematische poging om .. kennis te manipuleren. </a:t>
            </a:r>
            <a:r>
              <a:rPr lang="nl-NL" sz="2800" b="0" i="1" dirty="0">
                <a:effectLst/>
                <a:latin typeface="+mn-lt"/>
              </a:rPr>
              <a:t>-- </a:t>
            </a:r>
            <a:r>
              <a:rPr lang="nl-NL" sz="2800" b="0" i="1" dirty="0" err="1">
                <a:effectLst/>
                <a:latin typeface="+mn-lt"/>
              </a:rPr>
              <a:t>Garth</a:t>
            </a:r>
            <a:r>
              <a:rPr lang="nl-NL" sz="2800" b="0" i="1" dirty="0">
                <a:effectLst/>
                <a:latin typeface="+mn-lt"/>
              </a:rPr>
              <a:t> </a:t>
            </a:r>
            <a:r>
              <a:rPr lang="nl-NL" sz="2800" b="0" i="1" dirty="0" err="1">
                <a:effectLst/>
                <a:latin typeface="+mn-lt"/>
              </a:rPr>
              <a:t>Jowett</a:t>
            </a:r>
            <a:r>
              <a:rPr lang="nl-NL" sz="2800" b="0" i="1" dirty="0">
                <a:effectLst/>
                <a:latin typeface="+mn-lt"/>
              </a:rPr>
              <a:t> and Victoria </a:t>
            </a:r>
            <a:r>
              <a:rPr lang="nl-NL" sz="2800" b="0" i="1" dirty="0" err="1">
                <a:effectLst/>
                <a:latin typeface="+mn-lt"/>
              </a:rPr>
              <a:t>O'Donnell</a:t>
            </a:r>
            <a:endParaRPr lang="nl-NL" sz="2800" b="0" i="0" dirty="0">
              <a:effectLst/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br>
              <a:rPr lang="nl-NL" sz="2800" b="0" i="0" dirty="0">
                <a:effectLst/>
                <a:latin typeface="+mn-lt"/>
              </a:rPr>
            </a:br>
            <a:r>
              <a:rPr lang="nl-NL" sz="2800" b="0" i="0" dirty="0">
                <a:effectLst/>
                <a:latin typeface="+mn-lt"/>
              </a:rPr>
              <a:t>Propaganda is een doelbewuste poging om de emoties, houdingen, meningen en acties van mensen te beïnvloeden. </a:t>
            </a:r>
            <a:r>
              <a:rPr lang="nl-NL" sz="2800" b="0" i="1" dirty="0">
                <a:effectLst/>
                <a:latin typeface="+mn-lt"/>
              </a:rPr>
              <a:t>--Richard Alan Nelson</a:t>
            </a:r>
            <a:endParaRPr lang="nl-NL" sz="28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388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 hidden="1">
            <a:extLst>
              <a:ext uri="{FF2B5EF4-FFF2-40B4-BE49-F238E27FC236}">
                <a16:creationId xmlns:a16="http://schemas.microsoft.com/office/drawing/2014/main" id="{BBE6A7EB-32E7-1C7B-229C-B634C43C855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31189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0578A68-1265-4D41-A349-4D841EA07AA4}" type="slidenum">
              <a:rPr lang="nl-NL" smtClean="0"/>
              <a:pPr>
                <a:spcAft>
                  <a:spcPts val="600"/>
                </a:spcAft>
              </a:pPr>
              <a:t>3</a:t>
            </a:fld>
            <a:endParaRPr lang="nl-NL"/>
          </a:p>
        </p:txBody>
      </p:sp>
      <p:pic>
        <p:nvPicPr>
          <p:cNvPr id="2" name="Onlinemedia 1" title="Wat is propaganda?">
            <a:hlinkClick r:id="" action="ppaction://media"/>
            <a:extLst>
              <a:ext uri="{FF2B5EF4-FFF2-40B4-BE49-F238E27FC236}">
                <a16:creationId xmlns:a16="http://schemas.microsoft.com/office/drawing/2014/main" id="{B33173B1-DFD2-35D1-F257-2B8A6C1520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1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00B3583-01E6-3A75-97A2-A5AF9B86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Checklist propaganda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A0A1B678-39AF-2632-D76E-D9F5180CC1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zet aan om iets te denken of doen.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spreekt een specifieke groep mensen aan.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Er is een duidelijke tegenstander.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gebruikt stereotiepe kenmerken van de tegenstander.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stelt een ingewikkelde zaak eenvoudig voor.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speelt in op je emoties.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is kort en makkelijk te herhalen. Let op het gebruik van slogans.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gebruikt leugens, halve waarheden en stellingen die uit de context zijn getrokken.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Je vindt de boodschap alleen terug via beperkte mediakanalen.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De boodschap maakt gebruik van bepaalde symbolen.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818A7BA-9CF5-2BB1-A0E3-143B86ECF88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15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>
                <a:latin typeface="+mn-lt"/>
                <a:cs typeface="Athiti SemiBold" panose="00000700000000000000" pitchFamily="2" charset="-34"/>
              </a:rPr>
              <a:t>Hoe kun je propaganda herkennen?</a:t>
            </a:r>
            <a:endParaRPr lang="nl-NL" sz="4000" dirty="0">
              <a:latin typeface="+mn-lt"/>
              <a:cs typeface="Athiti SemiBold" panose="00000700000000000000" pitchFamily="2" charset="-34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Propaganda verschijnt in verschillende vormen, maar dit gebeurt vaak: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nl-NL" sz="4000" dirty="0"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Sterke emoties opwekken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Inspelen op ‘behoeften’ van het publiek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Informatie en ideeën simpel weergeven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Tegenstanders aanvallen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26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8D18C9CA-C7B4-705D-76FE-3AC60594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6</a:t>
            </a:fld>
            <a:endParaRPr lang="nl-NL"/>
          </a:p>
        </p:txBody>
      </p:sp>
      <p:pic>
        <p:nvPicPr>
          <p:cNvPr id="4" name="Onlinemedia 3" title="What Was Nazi Propaganda?">
            <a:hlinkClick r:id="" action="ppaction://media"/>
            <a:extLst>
              <a:ext uri="{FF2B5EF4-FFF2-40B4-BE49-F238E27FC236}">
                <a16:creationId xmlns:a16="http://schemas.microsoft.com/office/drawing/2014/main" id="{D03B7E97-8A85-CA07-9847-667FCE526C3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4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8A72DB-1428-4AF3-17AF-BF760190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2" name="Onlinemedia 1" title="Nieuw spotje PVV Zendtijd Politieke Partijen">
            <a:hlinkClick r:id="" action="ppaction://media"/>
            <a:extLst>
              <a:ext uri="{FF2B5EF4-FFF2-40B4-BE49-F238E27FC236}">
                <a16:creationId xmlns:a16="http://schemas.microsoft.com/office/drawing/2014/main" id="{866C529B-1874-742C-7FC3-86365EF9DA5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28172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4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>
                <a:latin typeface="+mn-lt"/>
                <a:cs typeface="Athiti SemiBold" panose="00000700000000000000" pitchFamily="2" charset="-34"/>
              </a:rPr>
              <a:t>Hoe kun je propaganda herkennen?</a:t>
            </a:r>
            <a:endParaRPr lang="nl-NL" sz="4000" dirty="0">
              <a:latin typeface="+mn-lt"/>
              <a:cs typeface="Athiti SemiBold" panose="00000700000000000000" pitchFamily="2" charset="-34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Welke emoties worden opgewekt?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Welke ‘tegenstanders’ worden in het filmpje getoond?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Wat is de boodschap van het filmpje?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Voor welke doelgroep is het gemaakt?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Hoe wordt de boodschap in beeld gebracht?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Klopt die boodschap?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dirty="0">
                <a:latin typeface="+mn-lt"/>
              </a:rPr>
              <a:t>Wat voelde je bij het bekijken van het filmpje?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4000" b="0" i="0" dirty="0">
                <a:effectLst/>
                <a:latin typeface="+mn-lt"/>
              </a:rPr>
              <a:t>Is dit een voorbeeld van propaga</a:t>
            </a:r>
            <a:r>
              <a:rPr lang="nl-NL" sz="4000" dirty="0">
                <a:latin typeface="+mn-lt"/>
              </a:rPr>
              <a:t>nda?</a:t>
            </a:r>
            <a:endParaRPr lang="nl-NL" sz="4000" b="0" i="0" dirty="0"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nl-NL" sz="40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308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gratiecijfers op een rij: zoveel nareizende familieleden komen hier |  Asielcrisis | NU.nl">
            <a:extLst>
              <a:ext uri="{FF2B5EF4-FFF2-40B4-BE49-F238E27FC236}">
                <a16:creationId xmlns:a16="http://schemas.microsoft.com/office/drawing/2014/main" id="{B138724D-44EF-1E9A-44A3-A2E7C8FDF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59085103"/>
      </p:ext>
    </p:extLst>
  </p:cSld>
  <p:clrMapOvr>
    <a:masterClrMapping/>
  </p:clrMapOvr>
</p:sld>
</file>

<file path=ppt/theme/theme1.xml><?xml version="1.0" encoding="utf-8"?>
<a:theme xmlns:a="http://schemas.openxmlformats.org/drawingml/2006/main" name="A breed zw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eed_zwart_v4_dianummering" id="{71628DC5-BA08-0D43-82E1-3DF66EBEB656}" vid="{46E604D5-FF9B-A041-8C9D-0CB1B3B8EF5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breed_zwart_met_dianummering</Template>
  <TotalTime>0</TotalTime>
  <Words>417</Words>
  <Application>Microsoft Office PowerPoint</Application>
  <PresentationFormat>Breedbeeld</PresentationFormat>
  <Paragraphs>59</Paragraphs>
  <Slides>13</Slides>
  <Notes>0</Notes>
  <HiddenSlides>0</HiddenSlides>
  <MMClips>5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Athiti SemiBold</vt:lpstr>
      <vt:lpstr>Avenir Next Condensed</vt:lpstr>
      <vt:lpstr>Calibri</vt:lpstr>
      <vt:lpstr>Wingdings</vt:lpstr>
      <vt:lpstr>A breed zwart</vt:lpstr>
      <vt:lpstr>PowerPoint-presentatie</vt:lpstr>
      <vt:lpstr>Wat is propaganda?</vt:lpstr>
      <vt:lpstr>PowerPoint-presentatie</vt:lpstr>
      <vt:lpstr>Checklist propaganda</vt:lpstr>
      <vt:lpstr>Hoe kun je propaganda herkennen?</vt:lpstr>
      <vt:lpstr>PowerPoint-presentatie</vt:lpstr>
      <vt:lpstr>PowerPoint-presentatie</vt:lpstr>
      <vt:lpstr>Hoe kun je propaganda herkennen?</vt:lpstr>
      <vt:lpstr>PowerPoint-presentatie</vt:lpstr>
      <vt:lpstr>PowerPoint-presentatie</vt:lpstr>
      <vt:lpstr>Hoe kun je propaganda herkennen?</vt:lpstr>
      <vt:lpstr>PowerPoint-presentatie</vt:lpstr>
      <vt:lpstr>Hoe kun je propaganda herkennen?</vt:lpstr>
    </vt:vector>
  </TitlesOfParts>
  <Company>Hogeschool van Arnhem en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Berkel Marc van</dc:creator>
  <cp:lastModifiedBy>Marc van Berkel</cp:lastModifiedBy>
  <cp:revision>50</cp:revision>
  <dcterms:created xsi:type="dcterms:W3CDTF">2019-08-19T08:26:02Z</dcterms:created>
  <dcterms:modified xsi:type="dcterms:W3CDTF">2024-12-09T11:17:20Z</dcterms:modified>
</cp:coreProperties>
</file>