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7" r:id="rId5"/>
  </p:sldMasterIdLst>
  <p:notesMasterIdLst>
    <p:notesMasterId r:id="rId24"/>
  </p:notesMasterIdLst>
  <p:sldIdLst>
    <p:sldId id="259" r:id="rId6"/>
    <p:sldId id="265" r:id="rId7"/>
    <p:sldId id="287" r:id="rId8"/>
    <p:sldId id="262" r:id="rId9"/>
    <p:sldId id="274" r:id="rId10"/>
    <p:sldId id="273" r:id="rId11"/>
    <p:sldId id="261" r:id="rId12"/>
    <p:sldId id="270" r:id="rId13"/>
    <p:sldId id="277" r:id="rId14"/>
    <p:sldId id="275" r:id="rId15"/>
    <p:sldId id="281" r:id="rId16"/>
    <p:sldId id="278" r:id="rId17"/>
    <p:sldId id="279" r:id="rId18"/>
    <p:sldId id="280" r:id="rId19"/>
    <p:sldId id="282" r:id="rId20"/>
    <p:sldId id="283" r:id="rId21"/>
    <p:sldId id="284" r:id="rId22"/>
    <p:sldId id="285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56"/>
    <a:srgbClr val="E50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82EAC-18C5-420C-9E7E-34E1342A7835}" v="24" dt="2023-03-03T08:47:32.459"/>
    <p1510:client id="{665A8E05-6BD4-4CEF-9974-C3CA7E4BA4AF}" v="318" dt="2023-03-03T09:21:00.333"/>
    <p1510:client id="{8AE95405-2739-4D73-9BBD-BBB759C2F9D0}" v="10" dt="2023-03-12T14:50:17.984"/>
    <p1510:client id="{AC92CB5B-2223-0AAC-BA69-37DA41141850}" v="38" dt="2023-03-12T14:59:28.035"/>
    <p1510:client id="{B9CEB25F-6739-4B28-B01E-B2102C720604}" v="10" dt="2023-03-12T14:52:22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47"/>
  </p:normalViewPr>
  <p:slideViewPr>
    <p:cSldViewPr snapToGrid="0" snapToObjects="1" showGuides="1">
      <p:cViewPr varScale="1">
        <p:scale>
          <a:sx n="62" d="100"/>
          <a:sy n="62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6F910-291C-41C2-BE9A-FF3F25B17AC0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44225148-2614-4A95-8A80-905A800D0723}">
      <dgm:prSet phldrT="[Tekst]" custT="1"/>
      <dgm:spPr>
        <a:xfrm>
          <a:off x="1310125" y="945977"/>
          <a:ext cx="911298" cy="4555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>
            <a:buNone/>
          </a:pPr>
          <a:r>
            <a:rPr lang="nl-NL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1. Bepalen van de sociale kwestie vanuit verschillende perspectieven</a:t>
          </a:r>
        </a:p>
      </dgm:t>
    </dgm:pt>
    <dgm:pt modelId="{8C3E05E7-D029-4B0D-B3D1-22C36C2B0F7A}" type="parTrans" cxnId="{CA96DD7D-192A-49FC-95B0-B80B29C9A05F}">
      <dgm:prSet/>
      <dgm:spPr/>
      <dgm:t>
        <a:bodyPr/>
        <a:lstStyle/>
        <a:p>
          <a:pPr algn="ctr"/>
          <a:endParaRPr lang="nl-NL"/>
        </a:p>
      </dgm:t>
    </dgm:pt>
    <dgm:pt modelId="{011E2954-B729-4554-A41F-187E39B6567A}" type="sibTrans" cxnId="{CA96DD7D-192A-49FC-95B0-B80B29C9A05F}">
      <dgm:prSet/>
      <dgm:spPr/>
      <dgm:t>
        <a:bodyPr/>
        <a:lstStyle/>
        <a:p>
          <a:pPr algn="ctr"/>
          <a:endParaRPr lang="nl-NL"/>
        </a:p>
      </dgm:t>
    </dgm:pt>
    <dgm:pt modelId="{BA87C9F9-395C-4A8C-B771-C77EE653435C}">
      <dgm:prSet phldrT="[Tekst]" custT="1"/>
      <dgm:spPr>
        <a:xfrm>
          <a:off x="856478" y="1893855"/>
          <a:ext cx="911298" cy="4555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 rtl="0">
            <a:buNone/>
          </a:pPr>
          <a:r>
            <a:rPr lang="nl-NL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2. Literatuur en praktijkonderzoek</a:t>
          </a:r>
        </a:p>
      </dgm:t>
    </dgm:pt>
    <dgm:pt modelId="{0E0D790F-B792-4F52-AE73-CFCA0639D07C}" type="parTrans" cxnId="{D761D028-66D6-4D03-A37A-65F44A82B4B9}">
      <dgm:prSet/>
      <dgm:spPr/>
      <dgm:t>
        <a:bodyPr/>
        <a:lstStyle/>
        <a:p>
          <a:pPr algn="ctr"/>
          <a:endParaRPr lang="nl-NL"/>
        </a:p>
      </dgm:t>
    </dgm:pt>
    <dgm:pt modelId="{07A8B47A-26DD-4C4A-B13B-47D5F2E5A98A}" type="sibTrans" cxnId="{D761D028-66D6-4D03-A37A-65F44A82B4B9}">
      <dgm:prSet/>
      <dgm:spPr/>
      <dgm:t>
        <a:bodyPr/>
        <a:lstStyle/>
        <a:p>
          <a:pPr algn="ctr"/>
          <a:endParaRPr lang="nl-NL"/>
        </a:p>
      </dgm:t>
    </dgm:pt>
    <dgm:pt modelId="{F1B1B1B7-97D7-4EBE-AD3C-429EE8456126}">
      <dgm:prSet phldrT="[Tekst]" custT="1"/>
      <dgm:spPr>
        <a:xfrm>
          <a:off x="1312281" y="2843095"/>
          <a:ext cx="911298" cy="45553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 rtl="0">
            <a:buNone/>
          </a:pPr>
          <a:r>
            <a:rPr lang="nl-NL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3. Analyse onderzoeksresultaten en ontwikkeling van </a:t>
          </a:r>
          <a:r>
            <a:rPr lang="nl-NL" sz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praktijkverbeterinterventie</a:t>
          </a:r>
          <a:r>
            <a:rPr lang="nl-NL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 </a:t>
          </a:r>
        </a:p>
      </dgm:t>
    </dgm:pt>
    <dgm:pt modelId="{1425DD9E-438D-4CFA-B276-3DC5D6B13255}" type="parTrans" cxnId="{CB7EF1C7-F4E9-4B2C-8A94-5124C6FEB241}">
      <dgm:prSet/>
      <dgm:spPr/>
      <dgm:t>
        <a:bodyPr/>
        <a:lstStyle/>
        <a:p>
          <a:pPr algn="ctr"/>
          <a:endParaRPr lang="nl-NL"/>
        </a:p>
      </dgm:t>
    </dgm:pt>
    <dgm:pt modelId="{EE57FFA2-8690-46D4-AE0D-4A50221747F1}" type="sibTrans" cxnId="{CB7EF1C7-F4E9-4B2C-8A94-5124C6FEB241}">
      <dgm:prSet/>
      <dgm:spPr/>
      <dgm:t>
        <a:bodyPr/>
        <a:lstStyle/>
        <a:p>
          <a:pPr algn="ctr"/>
          <a:endParaRPr lang="nl-NL"/>
        </a:p>
      </dgm:t>
    </dgm:pt>
    <dgm:pt modelId="{87CE6C14-EE3B-4BD7-8080-6F03E2E51D8B}" type="pres">
      <dgm:prSet presAssocID="{61B6F910-291C-41C2-BE9A-FF3F25B17AC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8C909D6A-DAE5-4696-9DA9-FC4BF5A216C5}" type="pres">
      <dgm:prSet presAssocID="{44225148-2614-4A95-8A80-905A800D0723}" presName="Accent1" presStyleCnt="0"/>
      <dgm:spPr/>
    </dgm:pt>
    <dgm:pt modelId="{965A44FD-9AEA-446E-86FC-C81A72DA9E3A}" type="pres">
      <dgm:prSet presAssocID="{44225148-2614-4A95-8A80-905A800D0723}" presName="Accent" presStyleLbl="node1" presStyleIdx="0" presStyleCnt="3"/>
      <dgm:spPr>
        <a:xfrm>
          <a:off x="947639" y="353810"/>
          <a:ext cx="1639966" cy="164021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E82512E9-1AC7-4A01-9191-5D8682AE7286}" type="pres">
      <dgm:prSet presAssocID="{44225148-2614-4A95-8A80-905A800D0723}" presName="Parent1" presStyleLbl="revTx" presStyleIdx="0" presStyleCnt="3" custScaleY="147016" custLinFactNeighborX="2364" custLinFactNeighborY="-119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1839B16-2A16-4597-9AD7-FBA13B11CC65}" type="pres">
      <dgm:prSet presAssocID="{BA87C9F9-395C-4A8C-B771-C77EE653435C}" presName="Accent2" presStyleCnt="0"/>
      <dgm:spPr/>
    </dgm:pt>
    <dgm:pt modelId="{2B527566-5F0C-4583-98A5-8293772A9BD8}" type="pres">
      <dgm:prSet presAssocID="{BA87C9F9-395C-4A8C-B771-C77EE653435C}" presName="Accent" presStyleLbl="node1" presStyleIdx="1" presStyleCnt="3" custLinFactNeighborX="1610" custLinFactNeighborY="1893"/>
      <dgm:spPr>
        <a:xfrm>
          <a:off x="492144" y="1296235"/>
          <a:ext cx="1639966" cy="164021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A87BCE1D-83C6-4383-AAB1-9998E6A34FEF}" type="pres">
      <dgm:prSet presAssocID="{BA87C9F9-395C-4A8C-B771-C77EE653435C}" presName="Parent2" presStyleLbl="revTx" presStyleIdx="1" presStyleCnt="3" custScaleX="117351" custLinFactNeighborX="11572" custLinFactNeighborY="33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9D84765-0CF1-4B91-AFC6-F2882083C756}" type="pres">
      <dgm:prSet presAssocID="{F1B1B1B7-97D7-4EBE-AD3C-429EE8456126}" presName="Accent3" presStyleCnt="0"/>
      <dgm:spPr/>
    </dgm:pt>
    <dgm:pt modelId="{65E053AD-241A-4BF0-8562-ECD6C6AA797E}" type="pres">
      <dgm:prSet presAssocID="{F1B1B1B7-97D7-4EBE-AD3C-429EE8456126}" presName="Accent" presStyleLbl="node1" presStyleIdx="2" presStyleCnt="3" custFlipHor="1" custScaleX="8197" custScaleY="2601" custLinFactX="70934" custLinFactNeighborX="100000" custLinFactNeighborY="24625"/>
      <dgm:spPr>
        <a:xfrm>
          <a:off x="1064361" y="2379095"/>
          <a:ext cx="1408985" cy="140955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33BA291-610E-49CE-9498-3BD25E2388FA}" type="pres">
      <dgm:prSet presAssocID="{F1B1B1B7-97D7-4EBE-AD3C-429EE8456126}" presName="Parent3" presStyleLbl="revTx" presStyleIdx="2" presStyleCnt="3" custScaleX="179525" custScaleY="174758" custLinFactNeighborX="-28071" custLinFactNeighborY="133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A96DD7D-192A-49FC-95B0-B80B29C9A05F}" srcId="{61B6F910-291C-41C2-BE9A-FF3F25B17AC0}" destId="{44225148-2614-4A95-8A80-905A800D0723}" srcOrd="0" destOrd="0" parTransId="{8C3E05E7-D029-4B0D-B3D1-22C36C2B0F7A}" sibTransId="{011E2954-B729-4554-A41F-187E39B6567A}"/>
    <dgm:cxn modelId="{A4E04930-AE93-41E8-AC9D-28A4B439B3F0}" type="presOf" srcId="{BA87C9F9-395C-4A8C-B771-C77EE653435C}" destId="{A87BCE1D-83C6-4383-AAB1-9998E6A34FEF}" srcOrd="0" destOrd="0" presId="urn:microsoft.com/office/officeart/2009/layout/CircleArrowProcess"/>
    <dgm:cxn modelId="{DEDF0A32-213B-489B-860B-FC7F86A71A0B}" type="presOf" srcId="{44225148-2614-4A95-8A80-905A800D0723}" destId="{E82512E9-1AC7-4A01-9191-5D8682AE7286}" srcOrd="0" destOrd="0" presId="urn:microsoft.com/office/officeart/2009/layout/CircleArrowProcess"/>
    <dgm:cxn modelId="{755F3873-E017-478E-A444-E70327C363B4}" type="presOf" srcId="{F1B1B1B7-97D7-4EBE-AD3C-429EE8456126}" destId="{633BA291-610E-49CE-9498-3BD25E2388FA}" srcOrd="0" destOrd="0" presId="urn:microsoft.com/office/officeart/2009/layout/CircleArrowProcess"/>
    <dgm:cxn modelId="{D761D028-66D6-4D03-A37A-65F44A82B4B9}" srcId="{61B6F910-291C-41C2-BE9A-FF3F25B17AC0}" destId="{BA87C9F9-395C-4A8C-B771-C77EE653435C}" srcOrd="1" destOrd="0" parTransId="{0E0D790F-B792-4F52-AE73-CFCA0639D07C}" sibTransId="{07A8B47A-26DD-4C4A-B13B-47D5F2E5A98A}"/>
    <dgm:cxn modelId="{A40AC2FE-B6E4-4608-92EF-5379F1A6FD0A}" type="presOf" srcId="{61B6F910-291C-41C2-BE9A-FF3F25B17AC0}" destId="{87CE6C14-EE3B-4BD7-8080-6F03E2E51D8B}" srcOrd="0" destOrd="0" presId="urn:microsoft.com/office/officeart/2009/layout/CircleArrowProcess"/>
    <dgm:cxn modelId="{CB7EF1C7-F4E9-4B2C-8A94-5124C6FEB241}" srcId="{61B6F910-291C-41C2-BE9A-FF3F25B17AC0}" destId="{F1B1B1B7-97D7-4EBE-AD3C-429EE8456126}" srcOrd="2" destOrd="0" parTransId="{1425DD9E-438D-4CFA-B276-3DC5D6B13255}" sibTransId="{EE57FFA2-8690-46D4-AE0D-4A50221747F1}"/>
    <dgm:cxn modelId="{195A93C9-86B3-43D0-98E9-3C18100F3BAA}" type="presParOf" srcId="{87CE6C14-EE3B-4BD7-8080-6F03E2E51D8B}" destId="{8C909D6A-DAE5-4696-9DA9-FC4BF5A216C5}" srcOrd="0" destOrd="0" presId="urn:microsoft.com/office/officeart/2009/layout/CircleArrowProcess"/>
    <dgm:cxn modelId="{A3EE014E-8261-457A-8698-A9B265A97B81}" type="presParOf" srcId="{8C909D6A-DAE5-4696-9DA9-FC4BF5A216C5}" destId="{965A44FD-9AEA-446E-86FC-C81A72DA9E3A}" srcOrd="0" destOrd="0" presId="urn:microsoft.com/office/officeart/2009/layout/CircleArrowProcess"/>
    <dgm:cxn modelId="{80A9C727-268B-4DEE-B350-6D40D64FF1BC}" type="presParOf" srcId="{87CE6C14-EE3B-4BD7-8080-6F03E2E51D8B}" destId="{E82512E9-1AC7-4A01-9191-5D8682AE7286}" srcOrd="1" destOrd="0" presId="urn:microsoft.com/office/officeart/2009/layout/CircleArrowProcess"/>
    <dgm:cxn modelId="{88BD820B-0DAF-4798-880F-BC9AE3453F09}" type="presParOf" srcId="{87CE6C14-EE3B-4BD7-8080-6F03E2E51D8B}" destId="{81839B16-2A16-4597-9AD7-FBA13B11CC65}" srcOrd="2" destOrd="0" presId="urn:microsoft.com/office/officeart/2009/layout/CircleArrowProcess"/>
    <dgm:cxn modelId="{E65194BD-7658-4DC7-A033-E7CEB885F352}" type="presParOf" srcId="{81839B16-2A16-4597-9AD7-FBA13B11CC65}" destId="{2B527566-5F0C-4583-98A5-8293772A9BD8}" srcOrd="0" destOrd="0" presId="urn:microsoft.com/office/officeart/2009/layout/CircleArrowProcess"/>
    <dgm:cxn modelId="{B8A096D6-02BB-41A2-A380-D0981A1CFFA1}" type="presParOf" srcId="{87CE6C14-EE3B-4BD7-8080-6F03E2E51D8B}" destId="{A87BCE1D-83C6-4383-AAB1-9998E6A34FEF}" srcOrd="3" destOrd="0" presId="urn:microsoft.com/office/officeart/2009/layout/CircleArrowProcess"/>
    <dgm:cxn modelId="{62626617-8BF9-44ED-8384-784C8D2E311A}" type="presParOf" srcId="{87CE6C14-EE3B-4BD7-8080-6F03E2E51D8B}" destId="{09D84765-0CF1-4B91-AFC6-F2882083C756}" srcOrd="4" destOrd="0" presId="urn:microsoft.com/office/officeart/2009/layout/CircleArrowProcess"/>
    <dgm:cxn modelId="{75BEFA64-2589-4A33-BA75-75EC9F66BB1B}" type="presParOf" srcId="{09D84765-0CF1-4B91-AFC6-F2882083C756}" destId="{65E053AD-241A-4BF0-8562-ECD6C6AA797E}" srcOrd="0" destOrd="0" presId="urn:microsoft.com/office/officeart/2009/layout/CircleArrowProcess"/>
    <dgm:cxn modelId="{07EC4B10-1F27-44E4-8443-0EEE59E6E27C}" type="presParOf" srcId="{87CE6C14-EE3B-4BD7-8080-6F03E2E51D8B}" destId="{633BA291-610E-49CE-9498-3BD25E2388F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A44FD-9AEA-446E-86FC-C81A72DA9E3A}">
      <dsp:nvSpPr>
        <dsp:cNvPr id="0" name=""/>
        <dsp:cNvSpPr/>
      </dsp:nvSpPr>
      <dsp:spPr>
        <a:xfrm>
          <a:off x="2069842" y="182098"/>
          <a:ext cx="2044903" cy="204521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512E9-1AC7-4A01-9191-5D8682AE7286}">
      <dsp:nvSpPr>
        <dsp:cNvPr id="0" name=""/>
        <dsp:cNvSpPr/>
      </dsp:nvSpPr>
      <dsp:spPr>
        <a:xfrm>
          <a:off x="2548695" y="719329"/>
          <a:ext cx="1136313" cy="83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1. Bepalen van de sociale kwestie vanuit verschillende perspectieven</a:t>
          </a:r>
        </a:p>
      </dsp:txBody>
      <dsp:txXfrm>
        <a:off x="2548695" y="719329"/>
        <a:ext cx="1136313" cy="835081"/>
      </dsp:txXfrm>
    </dsp:sp>
    <dsp:sp modelId="{2B527566-5F0C-4583-98A5-8293772A9BD8}">
      <dsp:nvSpPr>
        <dsp:cNvPr id="0" name=""/>
        <dsp:cNvSpPr/>
      </dsp:nvSpPr>
      <dsp:spPr>
        <a:xfrm>
          <a:off x="1534800" y="1395941"/>
          <a:ext cx="2044903" cy="204521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BCE1D-83C6-4383-AAB1-9998E6A34FEF}">
      <dsp:nvSpPr>
        <dsp:cNvPr id="0" name=""/>
        <dsp:cNvSpPr/>
      </dsp:nvSpPr>
      <dsp:spPr>
        <a:xfrm>
          <a:off x="1989085" y="2121340"/>
          <a:ext cx="1333475" cy="568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2. Literatuur en praktijkonderzoek</a:t>
          </a:r>
        </a:p>
      </dsp:txBody>
      <dsp:txXfrm>
        <a:off x="1989085" y="2121340"/>
        <a:ext cx="1333475" cy="568020"/>
      </dsp:txXfrm>
    </dsp:sp>
    <dsp:sp modelId="{65E053AD-241A-4BF0-8562-ECD6C6AA797E}">
      <dsp:nvSpPr>
        <dsp:cNvPr id="0" name=""/>
        <dsp:cNvSpPr/>
      </dsp:nvSpPr>
      <dsp:spPr>
        <a:xfrm flipH="1">
          <a:off x="5544616" y="3961723"/>
          <a:ext cx="144012" cy="4571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E5005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BA291-610E-49CE-9498-3BD25E2388FA}">
      <dsp:nvSpPr>
        <dsp:cNvPr id="0" name=""/>
        <dsp:cNvSpPr/>
      </dsp:nvSpPr>
      <dsp:spPr>
        <a:xfrm>
          <a:off x="1753720" y="3149735"/>
          <a:ext cx="2039966" cy="992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3. Analyse onderzoeksresultaten en ontwikkeling van </a:t>
          </a:r>
          <a:r>
            <a:rPr lang="nl-NL" sz="12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praktijkverbeterinterventie</a:t>
          </a:r>
          <a:r>
            <a:rPr lang="nl-NL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 </a:t>
          </a:r>
        </a:p>
      </dsp:txBody>
      <dsp:txXfrm>
        <a:off x="1753720" y="3149735"/>
        <a:ext cx="2039966" cy="992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61007-D337-4A97-AF82-811F77BE9512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975E7-4466-4875-9780-79F85FC725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FDED8E11-341A-45D2-85B1-F7C4DB5323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3235" y="5095875"/>
            <a:ext cx="8397864" cy="1009650"/>
          </a:xfrm>
        </p:spPr>
        <p:txBody>
          <a:bodyPr>
            <a:normAutofit/>
          </a:bodyPr>
          <a:lstStyle>
            <a:lvl1pPr marL="0" indent="0">
              <a:buNone/>
              <a:defRPr lang="en-GB" sz="2475" b="0" i="0" u="none" strike="noStrike" cap="all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Medium"/>
              </a:defRPr>
            </a:lvl1pPr>
          </a:lstStyle>
          <a:p>
            <a:pPr lvl="0"/>
            <a:r>
              <a:rPr lang="nl-NL" dirty="0"/>
              <a:t>VOORBEELD VAN EEN ONDERTITEL</a:t>
            </a:r>
            <a:endParaRPr lang="en-GB" dirty="0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D9C3A310-643B-4139-9F62-77D0667471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3233" y="1196300"/>
            <a:ext cx="10458803" cy="588915"/>
          </a:xfrm>
        </p:spPr>
        <p:txBody>
          <a:bodyPr anchor="b">
            <a:noAutofit/>
          </a:bodyPr>
          <a:lstStyle>
            <a:lvl1pPr marL="0" indent="0">
              <a:buNone/>
              <a:defRPr lang="nl-NL" sz="1846" b="0" kern="1200" cap="all" baseline="0" dirty="0" smtClean="0">
                <a:solidFill>
                  <a:schemeClr val="tx2"/>
                </a:solidFill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OPLEIDING/ACADEMIE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983EC9-36B1-B744-A87D-1AA0BEB38B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2214000"/>
            <a:ext cx="10452100" cy="280800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 sz="6750" b="1" cap="all" baseline="0">
                <a:latin typeface="Avenir Next Condensed Medium" panose="020B0606020202020204" pitchFamily="34" charset="0"/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59263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0688633-6D41-064D-B005-BBA9338D0D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38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8" name="Titel 6">
            <a:extLst>
              <a:ext uri="{FF2B5EF4-FFF2-40B4-BE49-F238E27FC236}">
                <a16:creationId xmlns:a16="http://schemas.microsoft.com/office/drawing/2014/main" id="{AB6897B6-1B30-8840-AEF5-653E3015C3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3038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pic>
        <p:nvPicPr>
          <p:cNvPr id="14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217" y="601591"/>
            <a:ext cx="474585" cy="297299"/>
          </a:xfrm>
          <a:prstGeom prst="rect">
            <a:avLst/>
          </a:prstGeom>
        </p:spPr>
      </p:pic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DA6865-FA7E-094E-A575-DAADE998A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40216" y="1628775"/>
            <a:ext cx="4910667" cy="36004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1925963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11C99-437C-4169-9F1E-2329F46F79C9}" type="datetime1">
              <a:rPr lang="nl-NL"/>
              <a:pPr>
                <a:defRPr/>
              </a:pPr>
              <a:t>13-3-2023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44841-17C6-4FF0-BAF1-CBF7D943FF3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6008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D1BAB-5AA2-4A82-94AD-BFED8AD8D237}" type="datetime1">
              <a:rPr lang="nl-NL"/>
              <a:pPr>
                <a:defRPr/>
              </a:pPr>
              <a:t>13-3-2023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F693C-0BF9-432D-9F8B-AB6BA74C62F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4196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/>
          </a:p>
        </p:txBody>
      </p:sp>
      <p:pic>
        <p:nvPicPr>
          <p:cNvPr id="14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216" y="601589"/>
            <a:ext cx="474585" cy="297299"/>
          </a:xfrm>
          <a:prstGeom prst="rect">
            <a:avLst/>
          </a:prstGeom>
        </p:spPr>
      </p:pic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0085B888-A864-4C76-87C8-996231F374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1119" y="1628775"/>
            <a:ext cx="4909763" cy="360045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z="3600" dirty="0"/>
              <a:t>‘</a:t>
            </a:r>
            <a:r>
              <a:rPr lang="en-GB" sz="3600" dirty="0"/>
              <a:t>Quote’</a:t>
            </a:r>
            <a:endParaRPr lang="nl-NL" sz="3600" dirty="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5" y="5429600"/>
            <a:ext cx="4910667" cy="493713"/>
          </a:xfrm>
        </p:spPr>
        <p:txBody>
          <a:bodyPr anchor="b"/>
          <a:lstStyle>
            <a:lvl1pPr marL="0" indent="0">
              <a:buNone/>
              <a:defRPr sz="174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05226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13B7015-BB4D-A84E-84E4-520C33B85D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24158585-8C9B-2444-8413-2968F1CB9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0688633-6D41-064D-B005-BBA9338D0D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8" name="Titel 6">
            <a:extLst>
              <a:ext uri="{FF2B5EF4-FFF2-40B4-BE49-F238E27FC236}">
                <a16:creationId xmlns:a16="http://schemas.microsoft.com/office/drawing/2014/main" id="{AB6897B6-1B30-8840-AEF5-653E3015C3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DA6865-FA7E-094E-A575-DAADE998A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40216" y="1628775"/>
            <a:ext cx="4910667" cy="36004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4">
            <a:extLst>
              <a:ext uri="{FF2B5EF4-FFF2-40B4-BE49-F238E27FC236}">
                <a16:creationId xmlns:a16="http://schemas.microsoft.com/office/drawing/2014/main" id="{3E43DDCB-339E-4C3A-9E9E-C22943510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877" y="1624878"/>
            <a:ext cx="5330383" cy="2545109"/>
          </a:xfrm>
          <a:prstGeom prst="rect">
            <a:avLst/>
          </a:prstGeom>
        </p:spPr>
      </p:pic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FDED8E11-341A-45D2-85B1-F7C4DB5323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3235" y="5095875"/>
            <a:ext cx="10452100" cy="1009650"/>
          </a:xfrm>
        </p:spPr>
        <p:txBody>
          <a:bodyPr>
            <a:normAutofit/>
          </a:bodyPr>
          <a:lstStyle>
            <a:lvl1pPr marL="0" indent="0">
              <a:buNone/>
              <a:defRPr lang="en-GB" sz="2475" b="0" i="0" u="none" strike="noStrike" cap="all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Medium"/>
              </a:defRPr>
            </a:lvl1pPr>
          </a:lstStyle>
          <a:p>
            <a:pPr lvl="0"/>
            <a:r>
              <a:rPr lang="nl-NL" dirty="0"/>
              <a:t>VOORBEELD VAN EEN ONDERTITEL</a:t>
            </a:r>
            <a:endParaRPr lang="en-GB" dirty="0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D9C3A310-643B-4139-9F62-77D0667471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3233" y="1196300"/>
            <a:ext cx="10458803" cy="588915"/>
          </a:xfrm>
        </p:spPr>
        <p:txBody>
          <a:bodyPr anchor="b">
            <a:noAutofit/>
          </a:bodyPr>
          <a:lstStyle>
            <a:lvl1pPr marL="0" indent="0">
              <a:buNone/>
              <a:defRPr lang="nl-NL" sz="1846" b="0" kern="1200" cap="all" baseline="0" dirty="0" smtClean="0">
                <a:solidFill>
                  <a:schemeClr val="tx2"/>
                </a:solidFill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OPLEIDING/FACULTEIT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983EC9-36B1-B744-A87D-1AA0BEB38B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2214000"/>
            <a:ext cx="10452100" cy="280800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 sz="6750" b="1" cap="all" baseline="0">
                <a:latin typeface="Avenir Next Condensed Medium" panose="020B0606020202020204" pitchFamily="34" charset="0"/>
              </a:defRPr>
            </a:lvl1pPr>
          </a:lstStyle>
          <a:p>
            <a:r>
              <a:rPr lang="nl-NL" dirty="0"/>
              <a:t>Titel van de presentatie_</a:t>
            </a:r>
          </a:p>
        </p:txBody>
      </p:sp>
    </p:spTree>
    <p:extLst>
      <p:ext uri="{BB962C8B-B14F-4D97-AF65-F5344CB8AC3E}">
        <p14:creationId xmlns:p14="http://schemas.microsoft.com/office/powerpoint/2010/main" val="213506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13B7015-BB4D-A84E-84E4-520C33B85D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973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24158585-8C9B-2444-8413-2968F1CB9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171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486190-F1D1-43BB-B712-AB7BE1C1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Avenir Next Condensed Medium" panose="020B0606020202020204" pitchFamily="34" charset="0"/>
          <a:ea typeface="+mj-ea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486190-F1D1-43BB-B712-AB7BE1C1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076" y="6227765"/>
            <a:ext cx="1812259" cy="58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4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75" r:id="rId8"/>
    <p:sldLayoutId id="2147483676" r:id="rId9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Avenir Next Condensed Medium" panose="020B0606020202020204" pitchFamily="34" charset="0"/>
          <a:ea typeface="+mj-ea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han.nl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.nl/opleidingen/master/social-work/deeltijd" TargetMode="External"/><Relationship Id="rId2" Type="http://schemas.openxmlformats.org/officeDocument/2006/relationships/hyperlink" Target="mailto:info@han.n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han.nl/opleidingen/master/social-work/deeltijd/takeover/veelgestelde-vrage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han.nl/opleidingen/master/social-work/deeltijd/#video-inspelen-op-een-veranderende-wereld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450" dirty="0">
                <a:latin typeface="Arial"/>
              </a:rPr>
              <a:t> introductie Master </a:t>
            </a:r>
            <a:r>
              <a:rPr lang="nl-NL" sz="2450" dirty="0" err="1">
                <a:latin typeface="Arial"/>
              </a:rPr>
              <a:t>social</a:t>
            </a:r>
            <a:r>
              <a:rPr lang="nl-NL" sz="2450" dirty="0">
                <a:latin typeface="Arial"/>
              </a:rPr>
              <a:t> </a:t>
            </a:r>
            <a:r>
              <a:rPr lang="nl-NL" sz="2450" dirty="0" err="1">
                <a:latin typeface="Arial"/>
              </a:rPr>
              <a:t>work</a:t>
            </a:r>
            <a:endParaRPr lang="nl-NL" sz="2450">
              <a:latin typeface="Arial"/>
            </a:endParaRPr>
          </a:p>
          <a:p>
            <a:endParaRPr lang="nl-NL" sz="2450" dirty="0">
              <a:latin typeface="Arial"/>
            </a:endParaRP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sz="1800" dirty="0">
                <a:latin typeface="Arial"/>
              </a:rPr>
              <a:t>Master </a:t>
            </a:r>
            <a:r>
              <a:rPr lang="nl-NL" sz="1800" dirty="0" err="1">
                <a:latin typeface="Arial"/>
              </a:rPr>
              <a:t>social</a:t>
            </a:r>
            <a:r>
              <a:rPr lang="nl-NL" sz="1800" dirty="0">
                <a:latin typeface="Arial"/>
              </a:rPr>
              <a:t> </a:t>
            </a:r>
            <a:r>
              <a:rPr lang="nl-NL" sz="1800" dirty="0" err="1">
                <a:latin typeface="Arial"/>
              </a:rPr>
              <a:t>Work</a:t>
            </a:r>
            <a:r>
              <a:rPr lang="nl-NL" sz="1800" dirty="0">
                <a:latin typeface="Arial"/>
              </a:rPr>
              <a:t> – academie mens &amp; Maatschappij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Arial"/>
                <a:cs typeface="Arial"/>
              </a:rPr>
              <a:t>Is de Master </a:t>
            </a:r>
            <a:r>
              <a:rPr lang="nl-NL" dirty="0" err="1">
                <a:latin typeface="Arial"/>
                <a:cs typeface="Arial"/>
              </a:rPr>
              <a:t>Social</a:t>
            </a:r>
            <a:r>
              <a:rPr lang="nl-NL" dirty="0">
                <a:latin typeface="Arial"/>
                <a:cs typeface="Arial"/>
              </a:rPr>
              <a:t> </a:t>
            </a:r>
            <a:r>
              <a:rPr lang="nl-NL" dirty="0" err="1">
                <a:latin typeface="Arial"/>
                <a:cs typeface="Arial"/>
              </a:rPr>
              <a:t>Work</a:t>
            </a:r>
            <a:r>
              <a:rPr lang="nl-NL" dirty="0">
                <a:latin typeface="Arial"/>
                <a:cs typeface="Arial"/>
              </a:rPr>
              <a:t> iets voor jou?</a:t>
            </a:r>
          </a:p>
        </p:txBody>
      </p:sp>
    </p:spTree>
    <p:extLst>
      <p:ext uri="{BB962C8B-B14F-4D97-AF65-F5344CB8AC3E}">
        <p14:creationId xmlns:p14="http://schemas.microsoft.com/office/powerpoint/2010/main" val="307329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1A90-CFE3-4886-8A4B-3A8FC3DC1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 Toetsingen 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773D1-1391-45E0-9FDA-04F19F564C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614816" cy="4248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9705" indent="-179705">
              <a:spcBef>
                <a:spcPct val="20000"/>
              </a:spcBef>
              <a:defRPr/>
            </a:pPr>
            <a:r>
              <a:rPr lang="nl-NL" sz="2000" dirty="0"/>
              <a:t>Individuele producten</a:t>
            </a:r>
            <a:endParaRPr lang="nl-NL" dirty="0"/>
          </a:p>
          <a:p>
            <a:pPr marL="179705" indent="-179705">
              <a:spcBef>
                <a:spcPct val="20000"/>
              </a:spcBef>
              <a:defRPr/>
            </a:pPr>
            <a:r>
              <a:rPr lang="nl-NL" sz="2000" dirty="0"/>
              <a:t>Toepassingsgerichte toetsen</a:t>
            </a:r>
          </a:p>
          <a:p>
            <a:pPr marL="179705" indent="-179705">
              <a:spcBef>
                <a:spcPct val="20000"/>
              </a:spcBef>
              <a:defRPr/>
            </a:pPr>
            <a:r>
              <a:rPr lang="nl-NL" sz="2000" dirty="0"/>
              <a:t>Gekoppeld aan het </a:t>
            </a:r>
            <a:r>
              <a:rPr lang="nl-NL" sz="2000" dirty="0" err="1"/>
              <a:t>praktijkverbeterproject</a:t>
            </a:r>
            <a:r>
              <a:rPr lang="nl-NL" sz="2000" dirty="0"/>
              <a:t> en je ontwikkeling tot master </a:t>
            </a:r>
            <a:r>
              <a:rPr lang="nl-NL" sz="2000" dirty="0" err="1"/>
              <a:t>Social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endParaRPr lang="nl-NL" sz="2000" dirty="0"/>
          </a:p>
          <a:p>
            <a:pPr marL="179705" indent="-179705">
              <a:spcBef>
                <a:spcPct val="20000"/>
              </a:spcBef>
              <a:defRPr/>
            </a:pPr>
            <a:r>
              <a:rPr lang="nl-NL" sz="2000" dirty="0"/>
              <a:t>Beroep op schrijfvaardigheid, bijv. bij literatuuronderzoek en schrijven van review en essay</a:t>
            </a:r>
          </a:p>
          <a:p>
            <a:pPr marL="179705" indent="-179705">
              <a:spcBef>
                <a:spcPct val="20000"/>
              </a:spcBef>
              <a:defRPr/>
            </a:pPr>
            <a:r>
              <a:rPr lang="nl-NL" sz="2000" dirty="0"/>
              <a:t>Beroep op mondelinge- en presentatievaardigheden, bijv. bij presentaties opleiding en in de praktijkcontext.</a:t>
            </a:r>
          </a:p>
          <a:p>
            <a:pPr marL="179705" indent="-179705">
              <a:spcBef>
                <a:spcPct val="20000"/>
              </a:spcBef>
              <a:defRPr/>
            </a:pPr>
            <a:endParaRPr lang="nl-NL" sz="2000" dirty="0"/>
          </a:p>
          <a:p>
            <a:pPr marL="0" indent="0">
              <a:spcBef>
                <a:spcPct val="20000"/>
              </a:spcBef>
              <a:buFontTx/>
              <a:buNone/>
              <a:defRPr/>
            </a:pPr>
            <a:r>
              <a:rPr lang="nl-NL" sz="2000" b="1" dirty="0"/>
              <a:t>Einde studie</a:t>
            </a:r>
            <a:r>
              <a:rPr lang="nl-NL" sz="2000" dirty="0"/>
              <a:t>: </a:t>
            </a:r>
            <a:endParaRPr lang="nl-NL" sz="2000" b="1" dirty="0"/>
          </a:p>
          <a:p>
            <a:pPr marL="0" indent="0">
              <a:spcBef>
                <a:spcPct val="20000"/>
              </a:spcBef>
              <a:buFontTx/>
              <a:buNone/>
              <a:defRPr/>
            </a:pPr>
            <a:r>
              <a:rPr lang="nl-NL" dirty="0">
                <a:latin typeface="Arial"/>
                <a:cs typeface="Arial"/>
              </a:rPr>
              <a:t>Essay</a:t>
            </a:r>
            <a:r>
              <a:rPr lang="nl-NL" sz="2000" dirty="0">
                <a:latin typeface="Arial"/>
                <a:cs typeface="Arial"/>
              </a:rPr>
              <a:t> + mondelinge verdediging</a:t>
            </a:r>
          </a:p>
          <a:p>
            <a:pPr marL="179705" indent="-179705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D5B46-C29C-4271-BCB0-2C6E1101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587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BE95A-2DB2-4386-A153-64F998F4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Toelating voor de opleiding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184E-B812-4BBA-9361-C64D3DF32E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1925638"/>
            <a:ext cx="8549081" cy="4248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9388" indent="-179388">
              <a:tabLst>
                <a:tab pos="355600" algn="l"/>
              </a:tabLst>
            </a:pPr>
            <a:r>
              <a:rPr lang="nl-NL" sz="2000" b="1" dirty="0"/>
              <a:t>Ervaren sociale professionals met diploma</a:t>
            </a:r>
            <a:r>
              <a:rPr lang="nl-NL" sz="2000" dirty="0"/>
              <a:t>:</a:t>
            </a:r>
            <a:endParaRPr lang="en-US" dirty="0"/>
          </a:p>
          <a:p>
            <a:pPr marL="179388" indent="-179388">
              <a:buNone/>
              <a:tabLst>
                <a:tab pos="355600" algn="l"/>
              </a:tabLst>
            </a:pPr>
            <a:endParaRPr lang="nl-NL" sz="2000" dirty="0"/>
          </a:p>
          <a:p>
            <a:pPr marL="179388" indent="-179388">
              <a:buNone/>
              <a:tabLst>
                <a:tab pos="355600" algn="l"/>
              </a:tabLst>
            </a:pPr>
            <a:r>
              <a:rPr lang="nl-NL" sz="2000" dirty="0" smtClean="0"/>
              <a:t>	</a:t>
            </a:r>
            <a:r>
              <a:rPr lang="nl-NL" sz="2000" dirty="0" err="1" smtClean="0"/>
              <a:t>Social</a:t>
            </a:r>
            <a:r>
              <a:rPr lang="nl-NL" sz="2000" dirty="0" smtClean="0"/>
              <a:t> </a:t>
            </a:r>
            <a:r>
              <a:rPr lang="nl-NL" sz="2000" dirty="0" err="1"/>
              <a:t>Work</a:t>
            </a:r>
            <a:r>
              <a:rPr lang="nl-NL" sz="2000" dirty="0"/>
              <a:t>, MWD, SPH, CMV, CTO, Pedagogiek, SPV</a:t>
            </a:r>
          </a:p>
          <a:p>
            <a:pPr marL="179388" indent="-179388">
              <a:buNone/>
              <a:tabLst>
                <a:tab pos="355600" algn="l"/>
              </a:tabLst>
            </a:pPr>
            <a:endParaRPr lang="nl-NL" sz="2000" dirty="0"/>
          </a:p>
          <a:p>
            <a:pPr marL="179388" indent="-179388">
              <a:tabLst>
                <a:tab pos="355600" algn="l"/>
              </a:tabLst>
            </a:pPr>
            <a:r>
              <a:rPr lang="nl-NL" sz="2000" b="1" dirty="0"/>
              <a:t>Sinds 2019 ook directe doorstroom vanuit bachelor mogelijk.</a:t>
            </a:r>
          </a:p>
          <a:p>
            <a:pPr marL="179388" indent="-179388">
              <a:buNone/>
              <a:tabLst>
                <a:tab pos="355600" algn="l"/>
              </a:tabLst>
            </a:pPr>
            <a:endParaRPr lang="nl-NL" sz="2000" dirty="0"/>
          </a:p>
          <a:p>
            <a:pPr marL="179388" indent="-179388">
              <a:tabLst>
                <a:tab pos="355600" algn="l"/>
              </a:tabLst>
            </a:pPr>
            <a:r>
              <a:rPr lang="nl-NL" sz="2000" b="1" dirty="0"/>
              <a:t>Heb je een andere bachelor vooropleiding? </a:t>
            </a:r>
          </a:p>
          <a:p>
            <a:pPr marL="179388" indent="-179388">
              <a:buNone/>
              <a:tabLst>
                <a:tab pos="355600" algn="l"/>
              </a:tabLst>
            </a:pPr>
            <a:r>
              <a:rPr lang="nl-NL" sz="2000" dirty="0" smtClean="0"/>
              <a:t>	Bijzondere toelating</a:t>
            </a:r>
            <a:endParaRPr lang="nl-NL" sz="2000" dirty="0"/>
          </a:p>
          <a:p>
            <a:pPr marL="179705" indent="-179705">
              <a:buNone/>
              <a:tabLst>
                <a:tab pos="355600" algn="l"/>
              </a:tabLst>
            </a:pPr>
            <a:endParaRPr lang="nl-NL" sz="2100" dirty="0"/>
          </a:p>
          <a:p>
            <a:pPr marL="0" indent="0">
              <a:buNone/>
              <a:tabLst>
                <a:tab pos="355600" algn="l"/>
              </a:tabLst>
            </a:pPr>
            <a:r>
              <a:rPr lang="nl-NL" sz="2100" dirty="0"/>
              <a:t>	</a:t>
            </a:r>
            <a:br>
              <a:rPr lang="nl-NL" sz="2100" dirty="0"/>
            </a:br>
            <a:r>
              <a:rPr lang="nl-NL" sz="2100" dirty="0"/>
              <a:t> </a:t>
            </a:r>
          </a:p>
          <a:p>
            <a:pPr marL="179705" indent="-179705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F5237-0973-47EF-B2E0-0C17E998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17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BE95A-2DB2-4386-A153-64F998F4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kenmerken van de opleiding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184E-B812-4BBA-9361-C64D3DF32E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1925638"/>
            <a:ext cx="7651459" cy="4248000"/>
          </a:xfrm>
        </p:spPr>
        <p:txBody>
          <a:bodyPr/>
          <a:lstStyle/>
          <a:p>
            <a:pPr>
              <a:tabLst>
                <a:tab pos="355600" algn="l"/>
              </a:tabLst>
            </a:pPr>
            <a:r>
              <a:rPr lang="nl-NL" sz="2000" dirty="0"/>
              <a:t>Deeltijd: combinatie werken en leren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Tweejarige opleiding 60 EC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20 uur per week (incl. lesdag)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Voortdurende verbinding tussen praktijk en theorie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Geaccrediteerd, bekostigd en gestart in 2008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Landelijke samenwerking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Samenwerking met onderzoekers (lectoren)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F5237-0973-47EF-B2E0-0C17E998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46CF-2963-494E-898F-04B4096C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Praktische informatie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7C6B1-6C54-4697-8900-6B875F8DFA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9589316" cy="4248000"/>
          </a:xfrm>
        </p:spPr>
        <p:txBody>
          <a:bodyPr/>
          <a:lstStyle/>
          <a:p>
            <a:pPr defTabSz="914400">
              <a:lnSpc>
                <a:spcPct val="100000"/>
              </a:lnSpc>
              <a:tabLst>
                <a:tab pos="355600" algn="l"/>
              </a:tabLst>
              <a:defRPr/>
            </a:pPr>
            <a:r>
              <a:rPr lang="nl-NL" sz="2000" dirty="0"/>
              <a:t>(online) hoor- en werkcolleges &amp; practica </a:t>
            </a:r>
          </a:p>
          <a:p>
            <a:pPr defTabSz="914400">
              <a:lnSpc>
                <a:spcPct val="100000"/>
              </a:lnSpc>
              <a:tabLst>
                <a:tab pos="355600" algn="l"/>
              </a:tabLst>
              <a:defRPr/>
            </a:pPr>
            <a:r>
              <a:rPr lang="nl-NL" sz="2000" dirty="0" err="1"/>
              <a:t>leercoaching</a:t>
            </a:r>
            <a:r>
              <a:rPr lang="nl-NL" sz="2000" dirty="0"/>
              <a:t> en projectbegeleiding in vaste groepjes</a:t>
            </a:r>
          </a:p>
          <a:p>
            <a:pPr>
              <a:tabLst>
                <a:tab pos="185738" algn="l"/>
              </a:tabLst>
            </a:pPr>
            <a:r>
              <a:rPr lang="nl-NL" sz="2000" dirty="0"/>
              <a:t>totale studiebelasting: +/- 20 uur per week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7 </a:t>
            </a:r>
            <a:r>
              <a:rPr lang="nl-NL" sz="2000" dirty="0"/>
              <a:t>uur studiedag, 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4 </a:t>
            </a:r>
            <a:r>
              <a:rPr lang="nl-NL" sz="2000" dirty="0"/>
              <a:t>uur voorbereiding studiedag, 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7 </a:t>
            </a:r>
            <a:r>
              <a:rPr lang="nl-NL" sz="2000" dirty="0"/>
              <a:t>uur project (incl. </a:t>
            </a:r>
            <a:r>
              <a:rPr lang="nl-NL" sz="2000" dirty="0" err="1"/>
              <a:t>toetsproducten</a:t>
            </a:r>
            <a:r>
              <a:rPr lang="nl-NL" sz="2000" dirty="0"/>
              <a:t>)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2 </a:t>
            </a:r>
            <a:r>
              <a:rPr lang="nl-NL" sz="2000" dirty="0"/>
              <a:t>uur meelezen/feedback medestudenten</a:t>
            </a:r>
          </a:p>
          <a:p>
            <a:pPr>
              <a:tabLst>
                <a:tab pos="355600" algn="l"/>
              </a:tabLst>
            </a:pPr>
            <a:r>
              <a:rPr lang="nl-NL" sz="2000" dirty="0"/>
              <a:t>digitale leeromgevingen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00357-84E7-48A5-A016-73FD8B8E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430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F803-1757-4B7A-8701-EF8976D0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Ervaringen tot nu toe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5D64C-59F9-4093-9893-060FB4E14B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9421536" cy="4248000"/>
          </a:xfrm>
        </p:spPr>
        <p:txBody>
          <a:bodyPr>
            <a:normAutofit lnSpcReduction="10000"/>
          </a:bodyPr>
          <a:lstStyle/>
          <a:p>
            <a:pPr>
              <a:tabLst>
                <a:tab pos="355600" algn="l"/>
              </a:tabLst>
            </a:pPr>
            <a:r>
              <a:rPr lang="nl-NL" sz="2000" dirty="0"/>
              <a:t>Er is toegevoegde waarde voor de beroepspraktijk</a:t>
            </a:r>
          </a:p>
          <a:p>
            <a:pPr>
              <a:tabLst>
                <a:tab pos="355600" algn="l"/>
              </a:tabLst>
            </a:pP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dirty="0"/>
              <a:t>Werkgevers zijn tevreden</a:t>
            </a:r>
            <a:br>
              <a:rPr lang="nl-NL" sz="2000" dirty="0"/>
            </a:b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dirty="0"/>
              <a:t>Afgestudeerden krijgen vaak andere taken/functie (70%)</a:t>
            </a:r>
            <a:br>
              <a:rPr lang="nl-NL" sz="2000" dirty="0"/>
            </a:b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dirty="0"/>
              <a:t>Aantal geslaagden rond de 55%</a:t>
            </a:r>
            <a:br>
              <a:rPr lang="nl-NL" sz="2000" dirty="0"/>
            </a:b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dirty="0"/>
              <a:t>Diverse en enthousiaste studentgroepen  </a:t>
            </a:r>
            <a:br>
              <a:rPr lang="nl-NL" sz="2000" dirty="0"/>
            </a:b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dirty="0"/>
              <a:t>Goede afstemming met organisatie/opdrachtgever geeft vaak ingang tot doorontwikkeling van zowel projectthema als je eigen loopbaan na afronding opleiding!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BB9FC-BACE-4DFD-89A7-33998288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97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74EE-3258-4FC1-A09F-6B0D9AF2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5C7E5-5E95-4D74-84DB-D5923C9E9F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8824784" cy="4248000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355600" algn="l"/>
              </a:tabLst>
            </a:pPr>
            <a:r>
              <a:rPr lang="nl-NL" sz="2000" b="1" dirty="0"/>
              <a:t>Collegegeld</a:t>
            </a:r>
            <a:r>
              <a:rPr lang="nl-NL" sz="2000" b="1"/>
              <a:t>: </a:t>
            </a:r>
            <a:r>
              <a:rPr lang="nl-NL" sz="2000" b="1" smtClean="0"/>
              <a:t>2023</a:t>
            </a:r>
            <a:r>
              <a:rPr lang="nl-NL" sz="2000" smtClean="0"/>
              <a:t>:</a:t>
            </a: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 € </a:t>
            </a:r>
            <a:r>
              <a:rPr lang="nl-NL" sz="2000" dirty="0" smtClean="0"/>
              <a:t>2.314,=</a:t>
            </a: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Bekijk dit op &gt;&gt;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nl-NL" u="sng" dirty="0"/>
              <a:t>https://www.han.nl/studeren/onderwijs/collegegeld</a:t>
            </a: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b="1" dirty="0"/>
              <a:t>Bijkomende kosten: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Studiemateriaal: maximaal € 600,= per 2 jaar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Deelname internationaal congres</a:t>
            </a:r>
          </a:p>
          <a:p>
            <a:pPr marL="0" indent="0">
              <a:buNone/>
              <a:tabLst>
                <a:tab pos="355600" algn="l"/>
              </a:tabLst>
            </a:pPr>
            <a:endParaRPr lang="nl-NL" sz="2000" dirty="0"/>
          </a:p>
          <a:p>
            <a:pPr>
              <a:tabLst>
                <a:tab pos="355600" algn="l"/>
              </a:tabLst>
            </a:pPr>
            <a:r>
              <a:rPr lang="nl-NL" sz="2000" b="1" dirty="0"/>
              <a:t>Reiskosten?</a:t>
            </a:r>
          </a:p>
          <a:p>
            <a:pPr>
              <a:tabLst>
                <a:tab pos="355600" algn="l"/>
              </a:tabLst>
            </a:pPr>
            <a:r>
              <a:rPr lang="nl-NL" sz="2000" b="1" dirty="0"/>
              <a:t>Vervangingskosten (voor werkgever)?</a:t>
            </a:r>
          </a:p>
          <a:p>
            <a:pPr>
              <a:tabLst>
                <a:tab pos="355600" algn="l"/>
              </a:tabLst>
            </a:pPr>
            <a:r>
              <a:rPr lang="nl-NL" sz="2000" b="1" dirty="0"/>
              <a:t>Verlofkosten? 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Denk aan mogelijkheden bij belastingopgave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B5E70-53F4-430C-BA6D-A982D152A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306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2A9E-5BC4-43C0-9B87-7DCE7520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77CEC-A51D-477E-80C7-528064D553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8" y="1925638"/>
            <a:ext cx="11353802" cy="4248000"/>
          </a:xfrm>
        </p:spPr>
        <p:txBody>
          <a:bodyPr>
            <a:normAutofit/>
          </a:bodyPr>
          <a:lstStyle/>
          <a:p>
            <a:r>
              <a:rPr lang="nl-NL" b="1" dirty="0"/>
              <a:t>Zorg voor een werkomgeving of netwerk die jou ruimte biedt om een tweejarig project te doen.</a:t>
            </a:r>
            <a:br>
              <a:rPr lang="nl-NL" b="1" dirty="0"/>
            </a:br>
            <a:r>
              <a:rPr lang="nl-NL" dirty="0"/>
              <a:t>Het project vraagt samenwerking, samen onderzoek doen, samen verbeteren van sociaal werk uitvoering.</a:t>
            </a:r>
          </a:p>
          <a:p>
            <a:r>
              <a:rPr lang="nl-NL" b="1" dirty="0"/>
              <a:t>Kies met betrokkenen een thema voor je </a:t>
            </a:r>
            <a:r>
              <a:rPr lang="nl-NL" b="1" dirty="0" err="1"/>
              <a:t>praktijkverbeterproject</a:t>
            </a:r>
            <a:r>
              <a:rPr lang="nl-NL" b="1" dirty="0"/>
              <a:t> en zet dit kort op papier voor de intake.</a:t>
            </a:r>
          </a:p>
          <a:p>
            <a:r>
              <a:rPr lang="nl-NL" b="1" dirty="0"/>
              <a:t>Formuleer je motivatie voor de opleiding kort op papier.</a:t>
            </a:r>
          </a:p>
          <a:p>
            <a:r>
              <a:rPr lang="nl-NL" b="1" dirty="0"/>
              <a:t>Doe de werkplekscan.</a:t>
            </a:r>
          </a:p>
          <a:p>
            <a:r>
              <a:rPr lang="nl-NL" b="1" dirty="0"/>
              <a:t>Zorg dat je de betaling collegegeld voor 1 september kunt overmaken</a:t>
            </a:r>
            <a:r>
              <a:rPr lang="nl-NL" dirty="0"/>
              <a:t>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i="1" dirty="0"/>
              <a:t>Plan je intake en mail bovenstaande voorbereiding een week van te voren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67C4A-9047-4106-8F4D-0CB658C7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88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7E4B9-0E45-4A62-863E-C07D99B5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Aanmelding en toelating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AB9E4-2584-49E6-AD4B-0937FB96A3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1925638"/>
            <a:ext cx="10995056" cy="4248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9705" indent="-179705">
              <a:tabLst>
                <a:tab pos="355600" algn="l"/>
              </a:tabLst>
            </a:pPr>
            <a:r>
              <a:rPr lang="nl-NL" dirty="0"/>
              <a:t>Inschrijven bij de HAN via Studielink (zie </a:t>
            </a:r>
            <a:r>
              <a:rPr lang="nl-NL" u="sng" dirty="0">
                <a:solidFill>
                  <a:srgbClr val="E50056"/>
                </a:solidFill>
              </a:rPr>
              <a:t>www.han.nl)</a:t>
            </a:r>
            <a:r>
              <a:rPr lang="nl-NL" dirty="0"/>
              <a:t> </a:t>
            </a:r>
            <a:endParaRPr lang="en-US"/>
          </a:p>
          <a:p>
            <a:pPr marL="179705" indent="-179705">
              <a:tabLst>
                <a:tab pos="355600" algn="l"/>
              </a:tabLst>
            </a:pPr>
            <a:r>
              <a:rPr lang="nl-NL" dirty="0"/>
              <a:t>Aanmelding bij de MSW bij Sybille van Haarlem via </a:t>
            </a:r>
            <a:r>
              <a:rPr lang="nl-NL" b="1" dirty="0">
                <a:hlinkClick r:id="rId2"/>
              </a:rPr>
              <a:t>info@han.nl</a:t>
            </a:r>
            <a:endParaRPr lang="nl-NL" b="1" dirty="0"/>
          </a:p>
          <a:p>
            <a:pPr marL="179705" indent="-179705">
              <a:tabLst>
                <a:tab pos="355600" algn="l"/>
              </a:tabLst>
            </a:pPr>
            <a:r>
              <a:rPr lang="nl-NL" dirty="0">
                <a:latin typeface="Arial"/>
                <a:cs typeface="Arial"/>
              </a:rPr>
              <a:t>Check toelating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>
                <a:latin typeface="Arial"/>
                <a:cs typeface="Arial"/>
              </a:rPr>
              <a:t>Bij andere bachelor via examencommissie</a:t>
            </a:r>
          </a:p>
          <a:p>
            <a:pPr marL="179705" indent="-179705">
              <a:tabLst>
                <a:tab pos="355600" algn="l"/>
              </a:tabLst>
            </a:pPr>
            <a:r>
              <a:rPr lang="nl-NL" dirty="0"/>
              <a:t>Intakegesprek (telefoon of online)</a:t>
            </a:r>
          </a:p>
          <a:p>
            <a:pPr marL="179705" indent="-179705">
              <a:tabLst>
                <a:tab pos="355600" algn="l"/>
              </a:tabLst>
            </a:pPr>
            <a:r>
              <a:rPr lang="nl-NL" dirty="0"/>
              <a:t>Na toelating: collegegeld regelen vóór 1 september</a:t>
            </a:r>
          </a:p>
          <a:p>
            <a:pPr marL="179705" indent="-179705"/>
            <a:endParaRPr lang="nl-NL" dirty="0"/>
          </a:p>
          <a:p>
            <a:pPr marL="0" indent="0">
              <a:buNone/>
            </a:pPr>
            <a:r>
              <a:rPr lang="nl-NL" b="1" dirty="0"/>
              <a:t>Belangrijk: afstemming werkgever over randvoorwaarden, begeleiding en praktijkvraag  </a:t>
            </a:r>
          </a:p>
          <a:p>
            <a:pPr marL="179705" indent="-179705"/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C4613-50C2-4041-B292-1718A119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403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10347-95C3-4DE2-9445-D282E6DF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Meer weten of nog vragen?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58244-D1AA-4E03-921A-EF5EE232F3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9153088" cy="4248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000" dirty="0"/>
              <a:t>Nog meer vragen en weten na deze avond: vraag een adviesgesprek aan bij </a:t>
            </a:r>
            <a:r>
              <a:rPr lang="nl-NL" sz="2000" b="1" dirty="0"/>
              <a:t>Sybille van Haarlem </a:t>
            </a:r>
            <a:r>
              <a:rPr lang="nl-NL" sz="2000" dirty="0"/>
              <a:t>via </a:t>
            </a:r>
            <a:r>
              <a:rPr lang="nl-NL" sz="2000" dirty="0">
                <a:hlinkClick r:id="rId2"/>
              </a:rPr>
              <a:t>info@han.nl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Of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Kijk voor meer informatie zoals flyers en filmpjes op</a:t>
            </a:r>
          </a:p>
          <a:p>
            <a:pPr marL="0" indent="0">
              <a:buNone/>
            </a:pPr>
            <a:r>
              <a:rPr lang="nl-NL" sz="2000" dirty="0">
                <a:hlinkClick r:id="rId3"/>
              </a:rPr>
              <a:t>www.han.nl/opleidingen/master/social-work/deeltijd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NL" u="sng" dirty="0">
                <a:solidFill>
                  <a:srgbClr val="0563C1"/>
                </a:solidFill>
                <a:effectLst/>
                <a:latin typeface="Arial"/>
                <a:ea typeface="Calibri" panose="020F0502020204030204" pitchFamily="34" charset="0"/>
                <a:cs typeface="Arial"/>
                <a:hlinkClick r:id="rId4"/>
              </a:rPr>
              <a:t>veelgestelde vragen (han.nl)</a:t>
            </a:r>
            <a:endParaRPr lang="en-US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179705" indent="-179705"/>
            <a:endParaRPr lang="en-US" dirty="0"/>
          </a:p>
          <a:p>
            <a:pPr marL="179705" indent="-179705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5955E-F6BC-481B-8755-DB1E7F2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66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nl-NL" sz="3200" b="1" smtClean="0"/>
              <a:t>Inhoud</a:t>
            </a:r>
            <a:endParaRPr lang="nl-NL" sz="3200" b="1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marR="0" indent="-17970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nl-NL" sz="2300" b="0" dirty="0">
                <a:effectLst/>
                <a:latin typeface="Arial"/>
                <a:ea typeface="Calibri" panose="020F0502020204030204" pitchFamily="34" charset="0"/>
                <a:cs typeface="Arial"/>
              </a:rPr>
              <a:t>Introductie op Master </a:t>
            </a:r>
            <a:r>
              <a:rPr lang="nl-NL" sz="2300" b="0" dirty="0" err="1">
                <a:effectLst/>
                <a:latin typeface="Arial"/>
                <a:ea typeface="Calibri" panose="020F0502020204030204" pitchFamily="34" charset="0"/>
                <a:cs typeface="Arial"/>
              </a:rPr>
              <a:t>Social</a:t>
            </a:r>
            <a:r>
              <a:rPr lang="nl-NL" sz="2300" b="0" dirty="0"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2300" b="0" dirty="0" err="1">
                <a:effectLst/>
                <a:latin typeface="Arial"/>
                <a:ea typeface="Calibri" panose="020F0502020204030204" pitchFamily="34" charset="0"/>
                <a:cs typeface="Arial"/>
              </a:rPr>
              <a:t>Work</a:t>
            </a:r>
            <a:endParaRPr lang="en-US" sz="2300" b="1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0" marR="0" indent="-17970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nl-NL" sz="2300" b="0" dirty="0">
                <a:effectLst/>
                <a:latin typeface="Arial"/>
                <a:ea typeface="Calibri" panose="020F0502020204030204" pitchFamily="34" charset="0"/>
                <a:cs typeface="Arial"/>
              </a:rPr>
              <a:t>Welke voorbereidingen vraagt de Master </a:t>
            </a:r>
            <a:r>
              <a:rPr lang="nl-NL" sz="2300" b="0" dirty="0" err="1">
                <a:effectLst/>
                <a:latin typeface="Arial"/>
                <a:ea typeface="Calibri" panose="020F0502020204030204" pitchFamily="34" charset="0"/>
                <a:cs typeface="Arial"/>
              </a:rPr>
              <a:t>Social</a:t>
            </a:r>
            <a:r>
              <a:rPr lang="nl-NL" sz="2300" b="0" dirty="0"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2300" b="0" dirty="0" err="1">
                <a:effectLst/>
                <a:latin typeface="Arial"/>
                <a:ea typeface="Calibri" panose="020F0502020204030204" pitchFamily="34" charset="0"/>
                <a:cs typeface="Arial"/>
              </a:rPr>
              <a:t>Work</a:t>
            </a:r>
            <a:endParaRPr lang="en-US" sz="2300" b="1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0" marR="0" indent="-17970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nl-NL" sz="2300" b="0" dirty="0">
                <a:effectLst/>
                <a:latin typeface="Arial"/>
                <a:ea typeface="Calibri" panose="020F0502020204030204" pitchFamily="34" charset="0"/>
                <a:cs typeface="Arial"/>
              </a:rPr>
              <a:t>Bespreken vervolg stappen en afronding</a:t>
            </a:r>
            <a:endParaRPr lang="en-US" sz="2300" b="1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179705" indent="-179705"/>
            <a:endParaRPr lang="nl-NL" sz="2300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72A916A-6A26-4385-ABCA-6A37499E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3" name="Picture 2" descr="What Is Social Work??? - YDO">
            <a:extLst>
              <a:ext uri="{FF2B5EF4-FFF2-40B4-BE49-F238E27FC236}">
                <a16:creationId xmlns:a16="http://schemas.microsoft.com/office/drawing/2014/main" id="{A368D52D-C7FF-6D0D-D771-6442DAF7E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396" y="1756678"/>
            <a:ext cx="2902600" cy="355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DE7AF2FE-5860-4A38-9BD8-2ED67670A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00" r="32350"/>
          <a:stretch/>
        </p:blipFill>
        <p:spPr bwMode="auto">
          <a:xfrm>
            <a:off x="6438902" y="1917702"/>
            <a:ext cx="3600450" cy="425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itle 2">
            <a:extLst>
              <a:ext uri="{FF2B5EF4-FFF2-40B4-BE49-F238E27FC236}">
                <a16:creationId xmlns:a16="http://schemas.microsoft.com/office/drawing/2014/main" id="{1815AE53-6EA5-633B-9179-D69D8B04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30"/>
            <a:ext cx="7886700" cy="1325563"/>
          </a:xfrm>
        </p:spPr>
        <p:txBody>
          <a:bodyPr/>
          <a:lstStyle/>
          <a:p>
            <a:r>
              <a:rPr lang="en-US" err="1"/>
              <a:t>missie</a:t>
            </a:r>
            <a:endParaRPr lang="en-US"/>
          </a:p>
        </p:txBody>
      </p:sp>
      <p:sp>
        <p:nvSpPr>
          <p:cNvPr id="1035" name="Text Placeholder 3">
            <a:extLst>
              <a:ext uri="{FF2B5EF4-FFF2-40B4-BE49-F238E27FC236}">
                <a16:creationId xmlns:a16="http://schemas.microsoft.com/office/drawing/2014/main" id="{15EB77F9-4B96-75BB-57B8-76613C26DA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52650" y="1926000"/>
            <a:ext cx="3943350" cy="4248000"/>
          </a:xfrm>
        </p:spPr>
        <p:txBody>
          <a:bodyPr/>
          <a:lstStyle/>
          <a:p>
            <a:pPr marL="0" indent="0">
              <a:buNone/>
            </a:pPr>
            <a:r>
              <a:rPr lang="nl-NL" spc="15" dirty="0">
                <a:solidFill>
                  <a:srgbClr val="000000"/>
                </a:solidFill>
                <a:ea typeface="Arial" panose="020B0604020202020204" pitchFamily="34" charset="0"/>
              </a:rPr>
              <a:t>We leiden gedreven </a:t>
            </a:r>
            <a:r>
              <a:rPr lang="nl-NL" i="1" spc="15" dirty="0">
                <a:solidFill>
                  <a:srgbClr val="000000"/>
                </a:solidFill>
                <a:ea typeface="Arial" panose="020B0604020202020204" pitchFamily="34" charset="0"/>
              </a:rPr>
              <a:t>masters of Social Work</a:t>
            </a:r>
            <a:r>
              <a:rPr lang="nl-NL" spc="15" dirty="0">
                <a:solidFill>
                  <a:srgbClr val="000000"/>
                </a:solidFill>
                <a:ea typeface="Arial" panose="020B0604020202020204" pitchFamily="34" charset="0"/>
              </a:rPr>
              <a:t> op met een sterke professionele identiteit die op een wetenschappelijk verantwoorde manier aan praktijkverbetering doen in een (</a:t>
            </a:r>
            <a:r>
              <a:rPr lang="nl-NL" spc="15" dirty="0" err="1">
                <a:solidFill>
                  <a:srgbClr val="000000"/>
                </a:solidFill>
                <a:ea typeface="Arial" panose="020B0604020202020204" pitchFamily="34" charset="0"/>
              </a:rPr>
              <a:t>inter</a:t>
            </a:r>
            <a:r>
              <a:rPr lang="nl-NL" spc="15" dirty="0">
                <a:solidFill>
                  <a:srgbClr val="000000"/>
                </a:solidFill>
                <a:ea typeface="Arial" panose="020B0604020202020204" pitchFamily="34" charset="0"/>
              </a:rPr>
              <a:t>)professionele context, waarmee zij bijdragen aan het vergroten van de kennisbasis en professionalisering van het sociaal werk met een impact op de samenleving. </a:t>
            </a:r>
            <a:endParaRPr lang="nl-NL" spc="15" dirty="0"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2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81B10B1-B7D3-2C30-1860-CA7A85A173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3338851"/>
              </p:ext>
            </p:extLst>
          </p:nvPr>
        </p:nvGraphicFramePr>
        <p:xfrm>
          <a:off x="7103713" y="224488"/>
          <a:ext cx="5616623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ijl: draaiend 6">
            <a:extLst>
              <a:ext uri="{FF2B5EF4-FFF2-40B4-BE49-F238E27FC236}">
                <a16:creationId xmlns:a16="http://schemas.microsoft.com/office/drawing/2014/main" id="{E9E3CBCB-140D-8587-7281-7E7448F914D6}"/>
              </a:ext>
            </a:extLst>
          </p:cNvPr>
          <p:cNvSpPr/>
          <p:nvPr/>
        </p:nvSpPr>
        <p:spPr>
          <a:xfrm rot="2909484">
            <a:off x="9206662" y="2771583"/>
            <a:ext cx="2044903" cy="2045214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E50056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9"/>
            <a:ext cx="6723321" cy="1343283"/>
          </a:xfrm>
        </p:spPr>
        <p:txBody>
          <a:bodyPr/>
          <a:lstStyle/>
          <a:p>
            <a:r>
              <a:rPr lang="nl-NL" dirty="0"/>
              <a:t> Doel van de opleiding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768447" cy="424800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De Master of </a:t>
            </a:r>
            <a:r>
              <a:rPr lang="nl-NL" sz="2000" dirty="0" err="1"/>
              <a:t>Social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r>
              <a:rPr lang="nl-NL" sz="2000" dirty="0"/>
              <a:t> heeft als doel een bijdrage te leveren aan professionalisering van het sociaal werk.</a:t>
            </a:r>
          </a:p>
          <a:p>
            <a:pPr marL="0" indent="0">
              <a:buNone/>
              <a:tabLst>
                <a:tab pos="355600" algn="l"/>
              </a:tabLst>
            </a:pP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>
                <a:latin typeface="Arial"/>
                <a:cs typeface="Arial"/>
              </a:rPr>
              <a:t>Door </a:t>
            </a:r>
            <a:r>
              <a:rPr lang="nl-NL" sz="2000" b="1" dirty="0">
                <a:latin typeface="Arial"/>
                <a:cs typeface="Arial"/>
              </a:rPr>
              <a:t>Praktijkverbetering</a:t>
            </a:r>
            <a:r>
              <a:rPr lang="nl-NL" sz="2000" dirty="0">
                <a:latin typeface="Arial"/>
                <a:cs typeface="Arial"/>
              </a:rPr>
              <a:t>: 	</a:t>
            </a:r>
            <a:r>
              <a:rPr lang="nl-NL" dirty="0">
                <a:latin typeface="Arial"/>
                <a:cs typeface="Arial"/>
              </a:rPr>
              <a:t/>
            </a:r>
            <a:br>
              <a:rPr lang="nl-NL" dirty="0">
                <a:latin typeface="Arial"/>
                <a:cs typeface="Arial"/>
              </a:rPr>
            </a:br>
            <a:r>
              <a:rPr lang="nl-NL" dirty="0">
                <a:latin typeface="Arial"/>
                <a:cs typeface="Arial"/>
              </a:rPr>
              <a:t>Op</a:t>
            </a:r>
            <a:r>
              <a:rPr lang="nl-NL" sz="2000" dirty="0">
                <a:latin typeface="Arial"/>
                <a:cs typeface="Arial"/>
              </a:rPr>
              <a:t> een systematische manier de uitvoeringspraktijk (handelen) van sociaal werkers verbeteren om daarmee complexe sociale vraagstukken beter te kunnen aanpakken/ oplossen.</a:t>
            </a:r>
            <a:r>
              <a:rPr lang="nl-NL" sz="2000" dirty="0"/>
              <a:t/>
            </a:r>
            <a:br>
              <a:rPr lang="nl-NL" sz="2000" dirty="0"/>
            </a:br>
            <a:endParaRPr lang="nl-NL" sz="2000" dirty="0"/>
          </a:p>
          <a:p>
            <a:pPr marL="0" indent="0">
              <a:buNone/>
              <a:tabLst>
                <a:tab pos="355600" algn="l"/>
              </a:tabLst>
            </a:pPr>
            <a:r>
              <a:rPr lang="nl-NL" sz="2000" dirty="0"/>
              <a:t>Door praktijkverbetering krijg je ook ruimere kennis over het sociaal werk.</a:t>
            </a:r>
            <a:br>
              <a:rPr lang="nl-NL" sz="2000" dirty="0"/>
            </a:br>
            <a:r>
              <a:rPr lang="nl-NL" sz="2000" dirty="0"/>
              <a:t>Je bent in staat die te verspreiden en een transfer te maken van de verkregen vakkennis voor andere werkplekken en functies in het sociaal werk. En je bent in staat </a:t>
            </a:r>
            <a:r>
              <a:rPr lang="nl-NL" sz="2000" dirty="0" err="1"/>
              <a:t>vakdiscussies</a:t>
            </a:r>
            <a:r>
              <a:rPr lang="nl-NL" sz="2000" dirty="0"/>
              <a:t> te voeren.</a:t>
            </a:r>
          </a:p>
          <a:p>
            <a:pPr marL="179705" indent="-179705"/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C4C47F1-0A0E-4052-BF1C-6275ABF53E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Vorm 5">
            <a:extLst>
              <a:ext uri="{FF2B5EF4-FFF2-40B4-BE49-F238E27FC236}">
                <a16:creationId xmlns:a16="http://schemas.microsoft.com/office/drawing/2014/main" id="{173ACBBE-F5DD-9415-BE12-D5D10E9DA08E}"/>
              </a:ext>
            </a:extLst>
          </p:cNvPr>
          <p:cNvSpPr/>
          <p:nvPr/>
        </p:nvSpPr>
        <p:spPr>
          <a:xfrm rot="18842810">
            <a:off x="8529534" y="4143030"/>
            <a:ext cx="2044903" cy="2045214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rgbClr val="E50056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D705B7FE-9489-5F96-4E35-96C3285F1EF0}"/>
              </a:ext>
            </a:extLst>
          </p:cNvPr>
          <p:cNvGrpSpPr/>
          <p:nvPr/>
        </p:nvGrpSpPr>
        <p:grpSpPr>
          <a:xfrm>
            <a:off x="7673303" y="3223549"/>
            <a:ext cx="2555810" cy="2410782"/>
            <a:chOff x="2561871" y="3100048"/>
            <a:chExt cx="2555810" cy="2410782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AC4E726-BB0F-45B0-32D5-9E01D1976728}"/>
                </a:ext>
              </a:extLst>
            </p:cNvPr>
            <p:cNvSpPr/>
            <p:nvPr/>
          </p:nvSpPr>
          <p:spPr>
            <a:xfrm>
              <a:off x="2561871" y="3100048"/>
              <a:ext cx="1136313" cy="55320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EB4C8D9D-4BF9-0F31-9F24-CEF97226B5BE}"/>
                </a:ext>
              </a:extLst>
            </p:cNvPr>
            <p:cNvSpPr txBox="1"/>
            <p:nvPr/>
          </p:nvSpPr>
          <p:spPr>
            <a:xfrm>
              <a:off x="3981368" y="4573442"/>
              <a:ext cx="1136313" cy="9373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/>
                </a:rPr>
                <a:t>4. Positionering van eigen SPD in maatschappelijk debat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997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3F90-4F4C-4535-B151-30D56F94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Curriculum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5A1A6C-9E0E-4D11-802C-E87D7BCEC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375" y="2053025"/>
            <a:ext cx="6120914" cy="399322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853DD-6918-43EB-B850-88E40A05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30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3789669D-B7EC-784E-B6AB-54705BA27C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“DE VERSCHILLENDE ONDERDELEN IN HET PROGRAMMA PASSEN ALS STUKJES VAN EEN PUZZEL IN ELKAAR EN VORMEN SAMEN ÉÉN GEHEEL”</a:t>
            </a:r>
          </a:p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FF2292-C609-534E-94A2-4A837ABD6E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>
                <a:solidFill>
                  <a:srgbClr val="E50856"/>
                </a:solidFill>
              </a:rPr>
              <a:t>NELLEKE, ALUMNA</a:t>
            </a:r>
          </a:p>
        </p:txBody>
      </p:sp>
    </p:spTree>
    <p:extLst>
      <p:ext uri="{BB962C8B-B14F-4D97-AF65-F5344CB8AC3E}">
        <p14:creationId xmlns:p14="http://schemas.microsoft.com/office/powerpoint/2010/main" val="42547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HBO master en universitaire master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327497" cy="42480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54013" algn="l"/>
              </a:tabLst>
            </a:pPr>
            <a:r>
              <a:rPr lang="nl-NL" u="sng" dirty="0"/>
              <a:t>Overeenkomsten eindniveau:</a:t>
            </a:r>
          </a:p>
          <a:p>
            <a:pPr>
              <a:tabLst>
                <a:tab pos="354013" algn="l"/>
              </a:tabLst>
            </a:pPr>
            <a:r>
              <a:rPr lang="nl-NL" dirty="0"/>
              <a:t>Het eindniveau is gelijk (NVAO geaccrediteerd)</a:t>
            </a:r>
          </a:p>
          <a:p>
            <a:pPr>
              <a:tabLst>
                <a:tab pos="354013" algn="l"/>
              </a:tabLst>
            </a:pPr>
            <a:r>
              <a:rPr lang="nl-NL" dirty="0"/>
              <a:t>Leidt tot dezelfde </a:t>
            </a:r>
            <a:r>
              <a:rPr lang="nl-NL" b="1" dirty="0"/>
              <a:t>internationaal erkende </a:t>
            </a:r>
            <a:r>
              <a:rPr lang="nl-NL" dirty="0"/>
              <a:t>titels zoals Master of </a:t>
            </a:r>
            <a:r>
              <a:rPr lang="nl-NL" dirty="0" err="1"/>
              <a:t>Science</a:t>
            </a:r>
            <a:r>
              <a:rPr lang="nl-NL" dirty="0"/>
              <a:t>, Master of Arts </a:t>
            </a:r>
          </a:p>
          <a:p>
            <a:pPr marL="0" indent="0">
              <a:buNone/>
              <a:tabLst>
                <a:tab pos="354013" algn="l"/>
              </a:tabLst>
            </a:pPr>
            <a:endParaRPr lang="nl-NL" dirty="0"/>
          </a:p>
          <a:p>
            <a:pPr marL="0" indent="0">
              <a:buNone/>
              <a:tabLst>
                <a:tab pos="354013" algn="l"/>
              </a:tabLst>
            </a:pPr>
            <a:r>
              <a:rPr lang="nl-NL" dirty="0"/>
              <a:t>Internationaal gebruikte titel: Master of </a:t>
            </a:r>
            <a:r>
              <a:rPr lang="nl-NL" dirty="0" err="1"/>
              <a:t>Social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(MSW)</a:t>
            </a:r>
          </a:p>
          <a:p>
            <a:pPr>
              <a:buFontTx/>
              <a:buChar char="-"/>
              <a:tabLst>
                <a:tab pos="354013" algn="l"/>
              </a:tabLst>
            </a:pPr>
            <a:endParaRPr lang="nl-NL" dirty="0"/>
          </a:p>
          <a:p>
            <a:pPr marL="0" indent="0">
              <a:buNone/>
              <a:tabLst>
                <a:tab pos="354013" algn="l"/>
              </a:tabLst>
            </a:pPr>
            <a:r>
              <a:rPr lang="nl-NL" u="sng" dirty="0"/>
              <a:t>Verschillen in route:</a:t>
            </a:r>
          </a:p>
          <a:p>
            <a:pPr>
              <a:tabLst>
                <a:tab pos="354013" algn="l"/>
              </a:tabLst>
            </a:pPr>
            <a:r>
              <a:rPr lang="nl-NL" dirty="0"/>
              <a:t>Universitaire master vooral gericht op wetenschappelijke theorievorming</a:t>
            </a:r>
          </a:p>
          <a:p>
            <a:r>
              <a:rPr lang="nl-NL" dirty="0"/>
              <a:t>HBO Master is vooral gericht op wetenschappelijke ontwikkeling van de (eigen) beroepspraktijk.</a:t>
            </a:r>
          </a:p>
          <a:p>
            <a:r>
              <a:rPr lang="nl-NL" dirty="0"/>
              <a:t>De HBO-master wordt ook wel ‘professionele master’ </a:t>
            </a:r>
            <a:r>
              <a:rPr lang="nl-NL" dirty="0" smtClean="0"/>
              <a:t>genoemd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4B17E86-1BC5-446B-9365-06910263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28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8FFCB-1242-B419-20EA-E99CD4DB8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Team MSW</a:t>
            </a:r>
          </a:p>
        </p:txBody>
      </p:sp>
      <p:pic>
        <p:nvPicPr>
          <p:cNvPr id="1038" name="Afbeelding 6">
            <a:extLst>
              <a:ext uri="{FF2B5EF4-FFF2-40B4-BE49-F238E27FC236}">
                <a16:creationId xmlns:a16="http://schemas.microsoft.com/office/drawing/2014/main" id="{FDC1BC8C-3855-D915-83BC-59C637E3E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90" y="3218567"/>
            <a:ext cx="1057275" cy="1238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Afbeelding 7">
            <a:extLst>
              <a:ext uri="{FF2B5EF4-FFF2-40B4-BE49-F238E27FC236}">
                <a16:creationId xmlns:a16="http://schemas.microsoft.com/office/drawing/2014/main" id="{8049D8F6-20A2-887A-2C31-1B3411AA9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731" y="3630305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Afbeelding 8">
            <a:extLst>
              <a:ext uri="{FF2B5EF4-FFF2-40B4-BE49-F238E27FC236}">
                <a16:creationId xmlns:a16="http://schemas.microsoft.com/office/drawing/2014/main" id="{E62194AB-61F2-CA2A-4AFB-6B26F64EA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863" y="3221316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Afbeelding 10">
            <a:extLst>
              <a:ext uri="{FF2B5EF4-FFF2-40B4-BE49-F238E27FC236}">
                <a16:creationId xmlns:a16="http://schemas.microsoft.com/office/drawing/2014/main" id="{758EAA3B-C2A7-FB2E-B70E-C942D7DFE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372" y="2381250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Afbeelding 9">
            <a:extLst>
              <a:ext uri="{FF2B5EF4-FFF2-40B4-BE49-F238E27FC236}">
                <a16:creationId xmlns:a16="http://schemas.microsoft.com/office/drawing/2014/main" id="{2F7AB8F1-F7AC-8EB0-2ECA-894C9BB1D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80" y="2221798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Afbeelding 11">
            <a:extLst>
              <a:ext uri="{FF2B5EF4-FFF2-40B4-BE49-F238E27FC236}">
                <a16:creationId xmlns:a16="http://schemas.microsoft.com/office/drawing/2014/main" id="{3A6D5E32-990F-1384-38BF-668B50155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90" y="4701412"/>
            <a:ext cx="1057275" cy="12420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Afbeelding 12">
            <a:extLst>
              <a:ext uri="{FF2B5EF4-FFF2-40B4-BE49-F238E27FC236}">
                <a16:creationId xmlns:a16="http://schemas.microsoft.com/office/drawing/2014/main" id="{BDEC0223-2F3B-4A97-0080-BC92EB2CC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299" y="4003171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Afbeelding 13">
            <a:extLst>
              <a:ext uri="{FF2B5EF4-FFF2-40B4-BE49-F238E27FC236}">
                <a16:creationId xmlns:a16="http://schemas.microsoft.com/office/drawing/2014/main" id="{BD8DB401-1EB3-BEB1-AAE5-9BD976977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637" y="4676687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Afbeelding 14">
            <a:extLst>
              <a:ext uri="{FF2B5EF4-FFF2-40B4-BE49-F238E27FC236}">
                <a16:creationId xmlns:a16="http://schemas.microsoft.com/office/drawing/2014/main" id="{CD646035-5A92-D734-BA2C-8B10E1FBC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342" y="5151029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B3D5B39F-E2A0-7FB8-909B-F5D2AB13A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07066DD8-E3E2-F187-E507-D63D9A86B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739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4A4F2711-9234-2697-01F6-DA07549C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5685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id="{12380B95-9214-8960-3793-B2B84C88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81782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307CF019-2741-2B84-4E72-1B4C2758A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9788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F79D5890-B579-D755-D73B-7A607AE30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397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50677D48-673B-6051-F0C8-4231CF1AD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30074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24FA7152-40F9-D9F2-99FC-E4CA6E809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46171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8251BD35-650B-E183-E137-00BD3CD62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62269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5" name="Rectangle 26">
            <a:extLst>
              <a:ext uri="{FF2B5EF4-FFF2-40B4-BE49-F238E27FC236}">
                <a16:creationId xmlns:a16="http://schemas.microsoft.com/office/drawing/2014/main" id="{E9C184A5-0112-E401-F76C-8F0EDEC6F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7836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6" name="Rectangle 27">
            <a:extLst>
              <a:ext uri="{FF2B5EF4-FFF2-40B4-BE49-F238E27FC236}">
                <a16:creationId xmlns:a16="http://schemas.microsoft.com/office/drawing/2014/main" id="{49DC5367-C33E-3EF8-4A4A-2529D974D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94463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" name="Rectangle 28">
            <a:extLst>
              <a:ext uri="{FF2B5EF4-FFF2-40B4-BE49-F238E27FC236}">
                <a16:creationId xmlns:a16="http://schemas.microsoft.com/office/drawing/2014/main" id="{F111AB78-8E27-B9D5-160C-60F3EFC5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10560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8" name="Afbeelding 15">
            <a:extLst>
              <a:ext uri="{FF2B5EF4-FFF2-40B4-BE49-F238E27FC236}">
                <a16:creationId xmlns:a16="http://schemas.microsoft.com/office/drawing/2014/main" id="{526CB2D5-E263-F365-1FC8-628F1A21A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807" y="1853086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Afbeelding 16">
            <a:extLst>
              <a:ext uri="{FF2B5EF4-FFF2-40B4-BE49-F238E27FC236}">
                <a16:creationId xmlns:a16="http://schemas.microsoft.com/office/drawing/2014/main" id="{02CD7351-1EB8-63A0-66B0-BA4E81A81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481" y="2639153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Afbeelding 17">
            <a:extLst>
              <a:ext uri="{FF2B5EF4-FFF2-40B4-BE49-F238E27FC236}">
                <a16:creationId xmlns:a16="http://schemas.microsoft.com/office/drawing/2014/main" id="{11E04A34-CFD3-7C82-EAA0-B7470E6F5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118" y="3278511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Afbeelding 18">
            <a:extLst>
              <a:ext uri="{FF2B5EF4-FFF2-40B4-BE49-F238E27FC236}">
                <a16:creationId xmlns:a16="http://schemas.microsoft.com/office/drawing/2014/main" id="{E0406C39-1572-F9B4-FEA1-DA27C11F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879" y="3784283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Afbeelding 19">
            <a:extLst>
              <a:ext uri="{FF2B5EF4-FFF2-40B4-BE49-F238E27FC236}">
                <a16:creationId xmlns:a16="http://schemas.microsoft.com/office/drawing/2014/main" id="{211A8391-317E-8B06-4561-C8FA4FDFF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863" y="4567238"/>
            <a:ext cx="981075" cy="11525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49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00A4-22B8-4766-9B15-D90DDE8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masterstudie in Praktijk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2552F-FA3B-4AEA-B006-921ACFCEFD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9705" indent="-179705"/>
            <a:r>
              <a:rPr lang="nl-NL" dirty="0">
                <a:latin typeface="Arial"/>
                <a:cs typeface="Arial"/>
              </a:rPr>
              <a:t>Ervaringen van Leonie Pieterse</a:t>
            </a:r>
            <a:endParaRPr lang="nl-NL" dirty="0"/>
          </a:p>
          <a:p>
            <a:pPr marL="179705" indent="-179705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F4332-C63A-437A-8340-A6207CD9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53688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-PP">
      <a:majorFont>
        <a:latin typeface="Avenir Next Condensed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eed_wit_v6.potx" id="{1C2B887D-0E2F-4393-AE10-71B0F4C6B8CE}" vid="{D606C3C8-4944-4828-9085-977CDA2695EA}"/>
    </a:ext>
  </a:extLst>
</a:theme>
</file>

<file path=ppt/theme/theme2.xml><?xml version="1.0" encoding="utf-8"?>
<a:theme xmlns:a="http://schemas.openxmlformats.org/drawingml/2006/main" name="1_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-PP">
      <a:majorFont>
        <a:latin typeface="Avenir Next Condensed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Social Work presentatie voor november 2019.potx" id="{44649963-4D96-4ECF-A019-E73AF9A9E330}" vid="{98D7C554-FB59-45FE-88B4-DC574A0E7861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51a91-7570-4fd7-9f54-5ca47cacaf61">
      <Terms xmlns="http://schemas.microsoft.com/office/infopath/2007/PartnerControls"/>
    </lcf76f155ced4ddcb4097134ff3c332f>
    <TaxCatchAll xmlns="67f86cc4-92ff-4d73-b636-d74518f146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662EE0D120614D9BB1FD8C206814EA" ma:contentTypeVersion="16" ma:contentTypeDescription="Een nieuw document maken." ma:contentTypeScope="" ma:versionID="8688e5d9c4d796ac5f8cc87813d55a93">
  <xsd:schema xmlns:xsd="http://www.w3.org/2001/XMLSchema" xmlns:xs="http://www.w3.org/2001/XMLSchema" xmlns:p="http://schemas.microsoft.com/office/2006/metadata/properties" xmlns:ns2="0cf51a91-7570-4fd7-9f54-5ca47cacaf61" xmlns:ns3="67f86cc4-92ff-4d73-b636-d74518f146c7" targetNamespace="http://schemas.microsoft.com/office/2006/metadata/properties" ma:root="true" ma:fieldsID="9e493036ff0b72128c09022c45aedc16" ns2:_="" ns3:_="">
    <xsd:import namespace="0cf51a91-7570-4fd7-9f54-5ca47cacaf61"/>
    <xsd:import namespace="67f86cc4-92ff-4d73-b636-d74518f146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51a91-7570-4fd7-9f54-5ca47cac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f86cc4-92ff-4d73-b636-d74518f146c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b55b8f-82b0-4e93-99ec-75bac382ea94}" ma:internalName="TaxCatchAll" ma:showField="CatchAllData" ma:web="67f86cc4-92ff-4d73-b636-d74518f146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20763A-4F2E-4EE7-9FC4-25ADB7EFB259}">
  <ds:schemaRefs>
    <ds:schemaRef ds:uri="http://schemas.microsoft.com/office/2006/metadata/properties"/>
    <ds:schemaRef ds:uri="0cf51a91-7570-4fd7-9f54-5ca47cacaf6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67f86cc4-92ff-4d73-b636-d74518f146c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FA90479-E171-4F2D-B206-D74A94A9D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f51a91-7570-4fd7-9f54-5ca47cacaf61"/>
    <ds:schemaRef ds:uri="67f86cc4-92ff-4d73-b636-d74518f14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6A282D-5EBC-4F3C-8DF2-A3A4C382DF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breed_wit_v7 11-202 (2)</Template>
  <TotalTime>0</TotalTime>
  <Words>848</Words>
  <Application>Microsoft Office PowerPoint</Application>
  <PresentationFormat>Breedbeeld</PresentationFormat>
  <Paragraphs>131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Arial</vt:lpstr>
      <vt:lpstr>Avenir Next Condensed Demi Bold</vt:lpstr>
      <vt:lpstr>Avenir Next Condensed Medium</vt:lpstr>
      <vt:lpstr>Calibri</vt:lpstr>
      <vt:lpstr>Helvetica Neue Medium</vt:lpstr>
      <vt:lpstr>Presentatie_Smal</vt:lpstr>
      <vt:lpstr>1_Presentatie_Smal</vt:lpstr>
      <vt:lpstr>PowerPoint-presentatie</vt:lpstr>
      <vt:lpstr>Inhoud</vt:lpstr>
      <vt:lpstr>missie</vt:lpstr>
      <vt:lpstr> Doel van de opleiding</vt:lpstr>
      <vt:lpstr>Curriculum</vt:lpstr>
      <vt:lpstr>PowerPoint-presentatie</vt:lpstr>
      <vt:lpstr> HBO master en universitaire master</vt:lpstr>
      <vt:lpstr>Team MSW</vt:lpstr>
      <vt:lpstr>Een masterstudie in Praktijk</vt:lpstr>
      <vt:lpstr> Toetsingen </vt:lpstr>
      <vt:lpstr> Toelating voor de opleiding</vt:lpstr>
      <vt:lpstr>Algemene kenmerken van de opleiding</vt:lpstr>
      <vt:lpstr> Praktische informatie</vt:lpstr>
      <vt:lpstr>Ervaringen tot nu toe</vt:lpstr>
      <vt:lpstr>Kosten</vt:lpstr>
      <vt:lpstr>Voorbereidingen</vt:lpstr>
      <vt:lpstr>Aanmelding en toelating</vt:lpstr>
      <vt:lpstr>Meer weten of nog 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Zita Leite Ribeiro</dc:creator>
  <cp:lastModifiedBy>Haarlem-van der Lelie Sybille V</cp:lastModifiedBy>
  <cp:revision>60</cp:revision>
  <dcterms:created xsi:type="dcterms:W3CDTF">2021-11-08T18:29:33Z</dcterms:created>
  <dcterms:modified xsi:type="dcterms:W3CDTF">2023-03-13T09:07:57Z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0x0101009B662EE0D120614D9BB1FD8C206814EA</vt:lpwstr>
  </property>
  <property fmtid="{D5CDD505-2E9C-101B-9397-08002B2CF9AE}" pid="3" name="MediaServiceImageTags">
    <vt:lpwstr/>
  </property>
</Properties>
</file>