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20"/>
  </p:notesMasterIdLst>
  <p:sldIdLst>
    <p:sldId id="325" r:id="rId2"/>
    <p:sldId id="496" r:id="rId3"/>
    <p:sldId id="528" r:id="rId4"/>
    <p:sldId id="498" r:id="rId5"/>
    <p:sldId id="534" r:id="rId6"/>
    <p:sldId id="529" r:id="rId7"/>
    <p:sldId id="545" r:id="rId8"/>
    <p:sldId id="530" r:id="rId9"/>
    <p:sldId id="531" r:id="rId10"/>
    <p:sldId id="532" r:id="rId11"/>
    <p:sldId id="535" r:id="rId12"/>
    <p:sldId id="536" r:id="rId13"/>
    <p:sldId id="537" r:id="rId14"/>
    <p:sldId id="538" r:id="rId15"/>
    <p:sldId id="540" r:id="rId16"/>
    <p:sldId id="541" r:id="rId17"/>
    <p:sldId id="543" r:id="rId18"/>
    <p:sldId id="544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xion" initials="S" lastIdx="1" clrIdx="0">
    <p:extLst>
      <p:ext uri="{19B8F6BF-5375-455C-9EA6-DF929625EA0E}">
        <p15:presenceInfo xmlns:p15="http://schemas.microsoft.com/office/powerpoint/2012/main" userId="ba78fa3e8bd0f8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4"/>
    <a:srgbClr val="4E4F7D"/>
    <a:srgbClr val="FF0000"/>
    <a:srgbClr val="FF7D00"/>
    <a:srgbClr val="FFFF00"/>
    <a:srgbClr val="FFD1A3"/>
    <a:srgbClr val="FF6600"/>
    <a:srgbClr val="6C6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44" autoAdjust="0"/>
  </p:normalViewPr>
  <p:slideViewPr>
    <p:cSldViewPr>
      <p:cViewPr varScale="1">
        <p:scale>
          <a:sx n="99" d="100"/>
          <a:sy n="99" d="100"/>
        </p:scale>
        <p:origin x="19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7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931324F-0AEA-4C4C-9C9C-3538449738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59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Ik ben fysiotherapeut</a:t>
            </a:r>
            <a:r>
              <a:rPr lang="nl-NL" baseline="0" dirty="0"/>
              <a:t> geweest in de revalidatie van </a:t>
            </a:r>
            <a:r>
              <a:rPr lang="nl-NL" baseline="0" dirty="0" err="1"/>
              <a:t>patienten</a:t>
            </a:r>
            <a:r>
              <a:rPr lang="nl-NL" baseline="0" dirty="0"/>
              <a:t> met chronische pijn. De nadruk lag daar vooral op het leren omgaan met klachten. Behandelingen waren vaak gebaseerd op </a:t>
            </a:r>
            <a:r>
              <a:rPr lang="nl-NL" baseline="0" dirty="0" err="1"/>
              <a:t>Acceptance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commitment </a:t>
            </a:r>
            <a:r>
              <a:rPr lang="nl-NL" baseline="0" dirty="0" err="1"/>
              <a:t>therapy</a:t>
            </a:r>
            <a:r>
              <a:rPr lang="nl-NL" baseline="0" dirty="0"/>
              <a:t> of cognitief gedragsmatig van aard. Er was geen ruimte voor bio.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31324F-0AEA-4C4C-9C9C-35384497384C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34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dirty="0"/>
              <a:t>Well,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having</a:t>
            </a:r>
            <a:r>
              <a:rPr lang="nl-NL" dirty="0"/>
              <a:t> </a:t>
            </a:r>
            <a:r>
              <a:rPr lang="nl-NL" dirty="0" err="1"/>
              <a:t>said</a:t>
            </a:r>
            <a:r>
              <a:rPr lang="nl-NL" dirty="0"/>
              <a:t>…</a:t>
            </a:r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CB1A6-B42E-41D1-BEFD-9A86B990EABF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Om het</a:t>
            </a:r>
            <a:r>
              <a:rPr lang="nl-NL" baseline="0" dirty="0"/>
              <a:t> nog wat complexer te maken, dit zijn resultaten van scans van asymptomatische individuen.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31324F-0AEA-4C4C-9C9C-35384497384C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53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solidFill>
                  <a:schemeClr val="tx1"/>
                </a:solidFill>
              </a:rPr>
              <a:t>Kortom, ik begin met 5-0 achterstand. </a:t>
            </a:r>
          </a:p>
          <a:p>
            <a:r>
              <a:rPr lang="nl-NL" sz="1200" dirty="0">
                <a:solidFill>
                  <a:schemeClr val="tx1"/>
                </a:solidFill>
              </a:rPr>
              <a:t>Er zijn wat </a:t>
            </a:r>
            <a:r>
              <a:rPr lang="nl-NL" sz="1200" dirty="0" err="1">
                <a:solidFill>
                  <a:schemeClr val="tx1"/>
                </a:solidFill>
              </a:rPr>
              <a:t>clinical</a:t>
            </a:r>
            <a:r>
              <a:rPr lang="nl-NL" sz="1200" dirty="0">
                <a:solidFill>
                  <a:schemeClr val="tx1"/>
                </a:solidFill>
              </a:rPr>
              <a:t> </a:t>
            </a:r>
            <a:r>
              <a:rPr lang="nl-NL" sz="1200" dirty="0" err="1">
                <a:solidFill>
                  <a:schemeClr val="tx1"/>
                </a:solidFill>
              </a:rPr>
              <a:t>prediction</a:t>
            </a:r>
            <a:r>
              <a:rPr lang="nl-NL" sz="1200" dirty="0">
                <a:solidFill>
                  <a:schemeClr val="tx1"/>
                </a:solidFill>
              </a:rPr>
              <a:t> </a:t>
            </a:r>
            <a:r>
              <a:rPr lang="nl-NL" sz="1200" dirty="0" err="1">
                <a:solidFill>
                  <a:schemeClr val="tx1"/>
                </a:solidFill>
              </a:rPr>
              <a:t>rules</a:t>
            </a:r>
            <a:r>
              <a:rPr lang="nl-NL" sz="1200" dirty="0">
                <a:solidFill>
                  <a:schemeClr val="tx1"/>
                </a:solidFill>
              </a:rPr>
              <a:t>, maar die zijn dan weer onvoldoende</a:t>
            </a:r>
            <a:r>
              <a:rPr lang="nl-NL" sz="1200" baseline="0" dirty="0">
                <a:solidFill>
                  <a:schemeClr val="tx1"/>
                </a:solidFill>
              </a:rPr>
              <a:t> naar andere contexten </a:t>
            </a:r>
            <a:r>
              <a:rPr lang="nl-NL" sz="1200" baseline="0" dirty="0" err="1">
                <a:solidFill>
                  <a:schemeClr val="tx1"/>
                </a:solidFill>
              </a:rPr>
              <a:t>generaliseerbaar</a:t>
            </a:r>
            <a:r>
              <a:rPr lang="nl-NL" sz="1200" baseline="0" dirty="0">
                <a:solidFill>
                  <a:schemeClr val="tx1"/>
                </a:solidFill>
              </a:rPr>
              <a:t>.</a:t>
            </a:r>
            <a:br>
              <a:rPr lang="nl-NL" sz="1200" dirty="0">
                <a:solidFill>
                  <a:schemeClr val="tx1"/>
                </a:solidFill>
              </a:rPr>
            </a:br>
            <a:r>
              <a:rPr lang="nl-NL" sz="1200" dirty="0">
                <a:solidFill>
                  <a:schemeClr val="tx1"/>
                </a:solidFill>
              </a:rPr>
              <a:t>Daarnaast, willen we die </a:t>
            </a:r>
            <a:r>
              <a:rPr lang="nl-NL" sz="1200" dirty="0" err="1">
                <a:solidFill>
                  <a:schemeClr val="tx1"/>
                </a:solidFill>
              </a:rPr>
              <a:t>bb</a:t>
            </a:r>
            <a:r>
              <a:rPr lang="nl-NL" sz="1200" dirty="0">
                <a:solidFill>
                  <a:schemeClr val="tx1"/>
                </a:solidFill>
              </a:rPr>
              <a:t> van een CPR wel openen? Als het werkt, dan werkt het, toch?</a:t>
            </a:r>
          </a:p>
          <a:p>
            <a:r>
              <a:rPr lang="nl-NL" sz="1200" dirty="0">
                <a:solidFill>
                  <a:schemeClr val="tx1"/>
                </a:solidFill>
              </a:rPr>
              <a:t>+ er is zoveel literatuur over de meerwaarde van zowel bio als de absence</a:t>
            </a:r>
            <a:r>
              <a:rPr lang="nl-NL" sz="1200" baseline="0" dirty="0">
                <a:solidFill>
                  <a:schemeClr val="tx1"/>
                </a:solidFill>
              </a:rPr>
              <a:t> of </a:t>
            </a:r>
            <a:r>
              <a:rPr lang="nl-NL" sz="1200" baseline="0" dirty="0" err="1">
                <a:solidFill>
                  <a:schemeClr val="tx1"/>
                </a:solidFill>
              </a:rPr>
              <a:t>evidence</a:t>
            </a:r>
            <a:r>
              <a:rPr lang="nl-NL" sz="1200" baseline="0" dirty="0">
                <a:solidFill>
                  <a:schemeClr val="tx1"/>
                </a:solidFill>
              </a:rPr>
              <a:t>. Wat moet ik kiezen, waarom is het zo tegenstrijdig?</a:t>
            </a:r>
            <a:br>
              <a:rPr lang="nl-NL" sz="1200" dirty="0">
                <a:solidFill>
                  <a:schemeClr val="tx1"/>
                </a:solidFill>
              </a:rPr>
            </a:b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31324F-0AEA-4C4C-9C9C-35384497384C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47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" y="4"/>
            <a:ext cx="9143997" cy="685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767" y="1296000"/>
            <a:ext cx="5130000" cy="2376000"/>
          </a:xfrm>
        </p:spPr>
        <p:txBody>
          <a:bodyPr anchor="t" anchorCtr="0">
            <a:noAutofit/>
          </a:bodyPr>
          <a:lstStyle>
            <a:lvl1pPr algn="l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te maken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58767" y="288000"/>
            <a:ext cx="5130000" cy="792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650" i="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voor de ondertitel</a:t>
            </a:r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287665F-62CD-4131-9BD9-8FAAA949A596}"/>
              </a:ext>
            </a:extLst>
          </p:cNvPr>
          <p:cNvSpPr txBox="1"/>
          <p:nvPr/>
        </p:nvSpPr>
        <p:spPr>
          <a:xfrm>
            <a:off x="3283407" y="-237020"/>
            <a:ext cx="2591614" cy="1768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TITELDIA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2CF3485-17FB-471E-8577-1BDF378BC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531" y="5460766"/>
            <a:ext cx="2133000" cy="11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8546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(groen+2/3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5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599E526D-4EE9-4B34-A88B-21A2F2C001B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060000" y="0"/>
            <a:ext cx="6084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nl-NL" dirty="0"/>
              <a:t>Klik op het </a:t>
            </a:r>
            <a:br>
              <a:rPr lang="nl-NL" dirty="0"/>
            </a:br>
            <a:r>
              <a:rPr lang="nl-NL" dirty="0"/>
              <a:t>afbeeldingspictogram en </a:t>
            </a:r>
            <a:br>
              <a:rPr lang="nl-NL" dirty="0"/>
            </a:br>
            <a:r>
              <a:rPr lang="nl-NL" dirty="0"/>
              <a:t>voeg je eigen foto in</a:t>
            </a:r>
            <a:r>
              <a:rPr lang="nl-NL" noProof="0" dirty="0"/>
              <a:t>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710D2C9-CBE6-4CD7-81BB-91DEE2FE3712}"/>
              </a:ext>
            </a:extLst>
          </p:cNvPr>
          <p:cNvSpPr txBox="1"/>
          <p:nvPr/>
        </p:nvSpPr>
        <p:spPr>
          <a:xfrm>
            <a:off x="3283407" y="-237020"/>
            <a:ext cx="2591614" cy="1768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(groen+2/3 foto)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D136605-3DEF-465E-8B56-319FC4B68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789" y="3048113"/>
            <a:ext cx="400050" cy="65722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0250544-D823-418F-966E-C7D8943C2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789" y="3048113"/>
            <a:ext cx="400050" cy="65722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968F752-43C6-425E-9342-5E238901A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789" y="3048113"/>
            <a:ext cx="400050" cy="65722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46267936-07FE-4EFB-8513-36D661469332}"/>
              </a:ext>
            </a:extLst>
          </p:cNvPr>
          <p:cNvSpPr txBox="1"/>
          <p:nvPr/>
        </p:nvSpPr>
        <p:spPr>
          <a:xfrm>
            <a:off x="9358970" y="-36000"/>
            <a:ext cx="1566000" cy="36947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675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675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675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675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675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675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675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E59E2A4A-E906-40C2-9FE4-8D70A8B6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026000"/>
            <a:ext cx="2341031" cy="66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439CB3E-A9D4-4E2D-922F-65E21A0AF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40" y="1764000"/>
            <a:ext cx="2341031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37035787-6F0F-49E5-9360-6DDB5D5A4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933" y="6201365"/>
            <a:ext cx="863486" cy="4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7321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</a:t>
            </a:r>
            <a:br>
              <a:rPr lang="nl-NL" dirty="0"/>
            </a:br>
            <a:r>
              <a:rPr lang="nl-NL" dirty="0"/>
              <a:t>afbeeldingspictogram en </a:t>
            </a:r>
            <a:br>
              <a:rPr lang="nl-NL" dirty="0"/>
            </a:br>
            <a:r>
              <a:rPr lang="nl-NL" dirty="0"/>
              <a:t>voeg je eigen foto in.</a:t>
            </a:r>
          </a:p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5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599E526D-4EE9-4B34-A88B-21A2F2C001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1" hasCustomPrompt="1"/>
          </p:nvPr>
        </p:nvSpPr>
        <p:spPr>
          <a:xfrm>
            <a:off x="226800" y="6202800"/>
            <a:ext cx="864000" cy="44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817D2C3-502A-4EA4-8566-1A465E14F8A4}"/>
              </a:ext>
            </a:extLst>
          </p:cNvPr>
          <p:cNvSpPr txBox="1"/>
          <p:nvPr/>
        </p:nvSpPr>
        <p:spPr>
          <a:xfrm>
            <a:off x="3283407" y="-237020"/>
            <a:ext cx="2591614" cy="1768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Grote foto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48CED8D-9F18-460A-A1D9-D9742331D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789" y="3048113"/>
            <a:ext cx="400050" cy="6572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95B1336-E4CD-4D66-9B53-2E2B09B43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789" y="3048113"/>
            <a:ext cx="400050" cy="6572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34EEF8F-C0DB-44F7-80E9-6F24D5F4C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789" y="3048113"/>
            <a:ext cx="400050" cy="65722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488985C-F0AB-45E1-B334-177AE6C9DAD3}"/>
              </a:ext>
            </a:extLst>
          </p:cNvPr>
          <p:cNvSpPr txBox="1"/>
          <p:nvPr/>
        </p:nvSpPr>
        <p:spPr>
          <a:xfrm>
            <a:off x="9358970" y="-36000"/>
            <a:ext cx="1566000" cy="36947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675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675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675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675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675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675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675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</p:spTree>
    <p:extLst>
      <p:ext uri="{BB962C8B-B14F-4D97-AF65-F5344CB8AC3E}">
        <p14:creationId xmlns:p14="http://schemas.microsoft.com/office/powerpoint/2010/main" val="362379252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175" y="4406904"/>
            <a:ext cx="7813738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3239" y="2906713"/>
            <a:ext cx="7812762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5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599E526D-4EE9-4B34-A88B-21A2F2C001B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9D60296-2A65-4A38-BB67-4A38E7380A8E}"/>
              </a:ext>
            </a:extLst>
          </p:cNvPr>
          <p:cNvSpPr txBox="1"/>
          <p:nvPr/>
        </p:nvSpPr>
        <p:spPr>
          <a:xfrm>
            <a:off x="3283407" y="-237020"/>
            <a:ext cx="2591614" cy="1768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148077269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03237" y="1736729"/>
            <a:ext cx="3744000" cy="4176713"/>
          </a:xfrm>
        </p:spPr>
        <p:txBody>
          <a:bodyPr>
            <a:normAutofit/>
          </a:bodyPr>
          <a:lstStyle>
            <a:lvl1pPr marL="216000">
              <a:defRPr sz="1725"/>
            </a:lvl1pPr>
            <a:lvl2pPr>
              <a:defRPr sz="1725"/>
            </a:lvl2pPr>
            <a:lvl3pPr>
              <a:defRPr sz="1725"/>
            </a:lvl3pPr>
            <a:lvl4pPr>
              <a:defRPr sz="1725"/>
            </a:lvl4pPr>
            <a:lvl5pPr>
              <a:defRPr sz="17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2" y="1736729"/>
            <a:ext cx="3744913" cy="4176713"/>
          </a:xfrm>
        </p:spPr>
        <p:txBody>
          <a:bodyPr>
            <a:normAutofit/>
          </a:bodyPr>
          <a:lstStyle>
            <a:lvl1pPr marL="216000">
              <a:defRPr sz="1725"/>
            </a:lvl1pPr>
            <a:lvl2pPr>
              <a:defRPr sz="1725"/>
            </a:lvl2pPr>
            <a:lvl3pPr>
              <a:defRPr sz="1725"/>
            </a:lvl3pPr>
            <a:lvl4pPr>
              <a:defRPr sz="1725"/>
            </a:lvl4pPr>
            <a:lvl5pPr>
              <a:defRPr sz="17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03238" y="1026000"/>
            <a:ext cx="7812762" cy="66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5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599E526D-4EE9-4B34-A88B-21A2F2C001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C5EE97F-CAC9-44A7-ACC8-8F1AF103AAD4}"/>
              </a:ext>
            </a:extLst>
          </p:cNvPr>
          <p:cNvSpPr txBox="1"/>
          <p:nvPr/>
        </p:nvSpPr>
        <p:spPr>
          <a:xfrm>
            <a:off x="3283407" y="-237020"/>
            <a:ext cx="2591614" cy="1768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Inhoud van twee</a:t>
            </a:r>
          </a:p>
        </p:txBody>
      </p:sp>
    </p:spTree>
    <p:extLst>
      <p:ext uri="{BB962C8B-B14F-4D97-AF65-F5344CB8AC3E}">
        <p14:creationId xmlns:p14="http://schemas.microsoft.com/office/powerpoint/2010/main" val="107502262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04000" y="1736725"/>
            <a:ext cx="3744000" cy="438150"/>
          </a:xfrm>
        </p:spPr>
        <p:txBody>
          <a:bodyPr anchor="b">
            <a:normAutofit/>
          </a:bodyPr>
          <a:lstStyle>
            <a:lvl1pPr marL="0" indent="0">
              <a:buNone/>
              <a:defRPr sz="172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voor </a:t>
            </a:r>
            <a:r>
              <a:rPr lang="nl-NL" dirty="0" err="1"/>
              <a:t>subkop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4000" y="2174879"/>
            <a:ext cx="3744000" cy="3738563"/>
          </a:xfrm>
        </p:spPr>
        <p:txBody>
          <a:bodyPr>
            <a:normAutofit/>
          </a:bodyPr>
          <a:lstStyle>
            <a:lvl1pPr>
              <a:defRPr sz="1725"/>
            </a:lvl1pPr>
            <a:lvl2pPr>
              <a:defRPr sz="1725"/>
            </a:lvl2pPr>
            <a:lvl3pPr>
              <a:defRPr sz="1725"/>
            </a:lvl3pPr>
            <a:lvl4pPr>
              <a:defRPr sz="1725"/>
            </a:lvl4pPr>
            <a:lvl5pPr>
              <a:defRPr sz="17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2" y="1736725"/>
            <a:ext cx="3744912" cy="438150"/>
          </a:xfrm>
        </p:spPr>
        <p:txBody>
          <a:bodyPr anchor="b">
            <a:normAutofit/>
          </a:bodyPr>
          <a:lstStyle>
            <a:lvl1pPr marL="0" indent="0">
              <a:buNone/>
              <a:defRPr sz="172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voor </a:t>
            </a:r>
            <a:r>
              <a:rPr lang="nl-NL" dirty="0" err="1"/>
              <a:t>subkop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72001" y="2174879"/>
            <a:ext cx="3744912" cy="3738563"/>
          </a:xfrm>
        </p:spPr>
        <p:txBody>
          <a:bodyPr>
            <a:normAutofit/>
          </a:bodyPr>
          <a:lstStyle>
            <a:lvl1pPr>
              <a:defRPr sz="1725"/>
            </a:lvl1pPr>
            <a:lvl2pPr>
              <a:defRPr sz="1725"/>
            </a:lvl2pPr>
            <a:lvl3pPr>
              <a:defRPr sz="1725"/>
            </a:lvl3pPr>
            <a:lvl4pPr>
              <a:defRPr sz="1725"/>
            </a:lvl4pPr>
            <a:lvl5pPr>
              <a:defRPr sz="17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6480000" y="6338055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599E526D-4EE9-4B34-A88B-21A2F2C001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F31D87E-EA1A-432A-AFBF-FF7B5E69CE19}"/>
              </a:ext>
            </a:extLst>
          </p:cNvPr>
          <p:cNvSpPr txBox="1"/>
          <p:nvPr/>
        </p:nvSpPr>
        <p:spPr>
          <a:xfrm>
            <a:off x="3283407" y="-237020"/>
            <a:ext cx="2591614" cy="1768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vergelijking</a:t>
            </a:r>
          </a:p>
        </p:txBody>
      </p:sp>
    </p:spTree>
    <p:extLst>
      <p:ext uri="{BB962C8B-B14F-4D97-AF65-F5344CB8AC3E}">
        <p14:creationId xmlns:p14="http://schemas.microsoft.com/office/powerpoint/2010/main" val="362453305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03238" y="1026000"/>
            <a:ext cx="7812762" cy="66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5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599E526D-4EE9-4B34-A88B-21A2F2C001B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DADD9A8-7A38-4589-B5A1-997790D855A2}"/>
              </a:ext>
            </a:extLst>
          </p:cNvPr>
          <p:cNvSpPr txBox="1"/>
          <p:nvPr/>
        </p:nvSpPr>
        <p:spPr>
          <a:xfrm>
            <a:off x="3283407" y="-237020"/>
            <a:ext cx="2591614" cy="1768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Alleen titel</a:t>
            </a:r>
          </a:p>
        </p:txBody>
      </p:sp>
    </p:spTree>
    <p:extLst>
      <p:ext uri="{BB962C8B-B14F-4D97-AF65-F5344CB8AC3E}">
        <p14:creationId xmlns:p14="http://schemas.microsoft.com/office/powerpoint/2010/main" val="30487017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5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599E526D-4EE9-4B34-A88B-21A2F2C001B2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6814762-C25A-44C2-B67B-1AC52F962445}"/>
              </a:ext>
            </a:extLst>
          </p:cNvPr>
          <p:cNvSpPr txBox="1"/>
          <p:nvPr/>
        </p:nvSpPr>
        <p:spPr>
          <a:xfrm>
            <a:off x="3283407" y="-237020"/>
            <a:ext cx="2591614" cy="1768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leeg</a:t>
            </a:r>
          </a:p>
        </p:txBody>
      </p:sp>
    </p:spTree>
    <p:extLst>
      <p:ext uri="{BB962C8B-B14F-4D97-AF65-F5344CB8AC3E}">
        <p14:creationId xmlns:p14="http://schemas.microsoft.com/office/powerpoint/2010/main" val="4107415041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40" y="1016003"/>
            <a:ext cx="2962275" cy="7207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1016001"/>
            <a:ext cx="4741863" cy="4897439"/>
          </a:xfrm>
        </p:spPr>
        <p:txBody>
          <a:bodyPr>
            <a:normAutofit/>
          </a:bodyPr>
          <a:lstStyle>
            <a:lvl1pPr>
              <a:defRPr sz="1725"/>
            </a:lvl1pPr>
            <a:lvl2pPr>
              <a:defRPr sz="1725"/>
            </a:lvl2pPr>
            <a:lvl3pPr>
              <a:defRPr sz="1725"/>
            </a:lvl3pPr>
            <a:lvl4pPr>
              <a:defRPr sz="1725"/>
            </a:lvl4pPr>
            <a:lvl5pPr>
              <a:defRPr sz="1725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03240" y="1736725"/>
            <a:ext cx="2962275" cy="421894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5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599E526D-4EE9-4B34-A88B-21A2F2C001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6A9401F-A3DE-42D3-875C-47649ABF2D48}"/>
              </a:ext>
            </a:extLst>
          </p:cNvPr>
          <p:cNvSpPr txBox="1"/>
          <p:nvPr/>
        </p:nvSpPr>
        <p:spPr>
          <a:xfrm>
            <a:off x="3283407" y="-237020"/>
            <a:ext cx="2591614" cy="1768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Inhoud met bijschrift</a:t>
            </a:r>
          </a:p>
        </p:txBody>
      </p:sp>
    </p:spTree>
    <p:extLst>
      <p:ext uri="{BB962C8B-B14F-4D97-AF65-F5344CB8AC3E}">
        <p14:creationId xmlns:p14="http://schemas.microsoft.com/office/powerpoint/2010/main" val="1490824439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568411"/>
            <a:ext cx="5486400" cy="415916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461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5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599E526D-4EE9-4B34-A88B-21A2F2C001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9C40B75-09AC-4745-A84A-CD342AFBE385}"/>
              </a:ext>
            </a:extLst>
          </p:cNvPr>
          <p:cNvSpPr txBox="1"/>
          <p:nvPr/>
        </p:nvSpPr>
        <p:spPr>
          <a:xfrm>
            <a:off x="3283407" y="-237020"/>
            <a:ext cx="2591614" cy="1768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Afbeelding met bijschrift</a:t>
            </a:r>
          </a:p>
        </p:txBody>
      </p:sp>
    </p:spTree>
    <p:extLst>
      <p:ext uri="{BB962C8B-B14F-4D97-AF65-F5344CB8AC3E}">
        <p14:creationId xmlns:p14="http://schemas.microsoft.com/office/powerpoint/2010/main" val="4116494843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68313" y="908050"/>
            <a:ext cx="8229600" cy="8540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2060575"/>
            <a:ext cx="4038600" cy="1955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2060575"/>
            <a:ext cx="4038600" cy="1955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200" y="4168775"/>
            <a:ext cx="4038600" cy="19573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4168775"/>
            <a:ext cx="4038600" cy="19573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18275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663FF-7C16-4E58-A2FF-AAAD58E8FDA2}" type="datetime1">
              <a:rPr lang="nl-NL"/>
              <a:pPr>
                <a:defRPr/>
              </a:pPr>
              <a:t>22-4-2021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237288"/>
            <a:ext cx="5472112" cy="620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Dit is voettekst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43888" y="6526213"/>
            <a:ext cx="765175" cy="331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DE2D-AFDB-4D05-83B6-4AFA62F43C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387053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"/>
            <a:ext cx="6168683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8345" y="0"/>
            <a:ext cx="30495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100" y="1296000"/>
            <a:ext cx="5130000" cy="2376000"/>
          </a:xfrm>
        </p:spPr>
        <p:txBody>
          <a:bodyPr anchor="t" anchorCtr="0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te maken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59100" y="288000"/>
            <a:ext cx="5130000" cy="792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650" i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voor de ondertitel</a:t>
            </a:r>
            <a:endParaRPr lang="en-US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B2EEF6AA-5177-E343-981A-EA1DF6E43F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100" y="4107321"/>
            <a:ext cx="5130000" cy="298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Voor- en achternaam</a:t>
            </a:r>
          </a:p>
        </p:txBody>
      </p:sp>
      <p:sp>
        <p:nvSpPr>
          <p:cNvPr id="8" name="Tijdelijke aanduiding voor tekst 12">
            <a:extLst>
              <a:ext uri="{FF2B5EF4-FFF2-40B4-BE49-F238E27FC236}">
                <a16:creationId xmlns:a16="http://schemas.microsoft.com/office/drawing/2014/main" id="{D4220856-237A-504F-92B2-5ECE87CB73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101" y="4467095"/>
            <a:ext cx="512951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Datum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F62E955-F76A-4DE8-A1BB-8B59F2C0B567}"/>
              </a:ext>
            </a:extLst>
          </p:cNvPr>
          <p:cNvSpPr txBox="1"/>
          <p:nvPr/>
        </p:nvSpPr>
        <p:spPr>
          <a:xfrm>
            <a:off x="3283407" y="-237020"/>
            <a:ext cx="2591614" cy="1768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TITELDIA-GROEN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B1A9597E-956D-4D57-9D06-941C499C5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170" y="5461203"/>
            <a:ext cx="2131724" cy="11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6785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4"/>
            <a:ext cx="6152607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098400" y="0"/>
            <a:ext cx="30456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nl-NL" dirty="0"/>
              <a:t>Klik op het </a:t>
            </a:r>
            <a:br>
              <a:rPr lang="nl-NL" dirty="0"/>
            </a:br>
            <a:r>
              <a:rPr lang="nl-NL" dirty="0"/>
              <a:t>afbeeldingspictogram en </a:t>
            </a:r>
            <a:br>
              <a:rPr lang="nl-NL" dirty="0"/>
            </a:br>
            <a:r>
              <a:rPr lang="nl-NL" dirty="0"/>
              <a:t>voeg je eigen foto in</a:t>
            </a:r>
            <a:r>
              <a:rPr lang="nl-NL" noProof="0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100" y="1296000"/>
            <a:ext cx="5130000" cy="2376000"/>
          </a:xfrm>
        </p:spPr>
        <p:txBody>
          <a:bodyPr anchor="t" anchorCtr="0">
            <a:noAutofit/>
          </a:bodyPr>
          <a:lstStyle>
            <a:lvl1pPr algn="l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te maken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59100" y="288000"/>
            <a:ext cx="5130000" cy="792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650" i="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voor de ondertitel</a:t>
            </a:r>
            <a:endParaRPr lang="en-US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B2EEF6AA-5177-E343-981A-EA1DF6E43F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100" y="4107321"/>
            <a:ext cx="5130490" cy="298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009C82"/>
                </a:solidFill>
              </a:defRPr>
            </a:lvl1pPr>
          </a:lstStyle>
          <a:p>
            <a:r>
              <a:rPr lang="nl-NL" dirty="0"/>
              <a:t>Voor- en achternaam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D4220856-237A-504F-92B2-5ECE87CB73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100" y="4467095"/>
            <a:ext cx="51300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009C82"/>
                </a:solidFill>
              </a:defRPr>
            </a:lvl1pPr>
          </a:lstStyle>
          <a:p>
            <a:r>
              <a:rPr lang="nl-NL" dirty="0"/>
              <a:t>Datum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CE6B724-6B58-4515-B463-84D4E794F73B}"/>
              </a:ext>
            </a:extLst>
          </p:cNvPr>
          <p:cNvSpPr txBox="1"/>
          <p:nvPr/>
        </p:nvSpPr>
        <p:spPr>
          <a:xfrm>
            <a:off x="3283407" y="-237020"/>
            <a:ext cx="2591614" cy="1768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TITELDIA MET FOTO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8F674CA-F8DA-462E-A15C-CDBF6BC504E2}"/>
              </a:ext>
            </a:extLst>
          </p:cNvPr>
          <p:cNvSpPr txBox="1"/>
          <p:nvPr/>
        </p:nvSpPr>
        <p:spPr>
          <a:xfrm>
            <a:off x="9358970" y="-36000"/>
            <a:ext cx="1566000" cy="36947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675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675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675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675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675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675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675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8A007AA-B55B-4E9D-A2F8-666B46E41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789" y="3048113"/>
            <a:ext cx="400050" cy="65722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AFAFDC3-00F9-47CD-8BCB-D1616EBC9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789" y="3048113"/>
            <a:ext cx="400050" cy="65722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C8AFDF8-1E85-4372-95AE-14A33EA1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789" y="3048113"/>
            <a:ext cx="400050" cy="65722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CC2A9E9-C804-4EB0-B3AD-C5402F1A1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531" y="5460766"/>
            <a:ext cx="2133000" cy="11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30303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5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599E526D-4EE9-4B34-A88B-21A2F2C001B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3CAAD80-5083-4E39-80FC-83B1EBE8A588}"/>
              </a:ext>
            </a:extLst>
          </p:cNvPr>
          <p:cNvSpPr txBox="1"/>
          <p:nvPr/>
        </p:nvSpPr>
        <p:spPr>
          <a:xfrm>
            <a:off x="3283407" y="-237020"/>
            <a:ext cx="2591614" cy="1768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</a:t>
            </a:r>
          </a:p>
        </p:txBody>
      </p:sp>
    </p:spTree>
    <p:extLst>
      <p:ext uri="{BB962C8B-B14F-4D97-AF65-F5344CB8AC3E}">
        <p14:creationId xmlns:p14="http://schemas.microsoft.com/office/powerpoint/2010/main" val="158313500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(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5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599E526D-4EE9-4B34-A88B-21A2F2C001B2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-1"/>
            <a:ext cx="9144000" cy="59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631A57E-AFC2-43F7-8E0B-1D68531D3ABF}"/>
              </a:ext>
            </a:extLst>
          </p:cNvPr>
          <p:cNvSpPr txBox="1"/>
          <p:nvPr/>
        </p:nvSpPr>
        <p:spPr>
          <a:xfrm>
            <a:off x="3283407" y="-237020"/>
            <a:ext cx="2591614" cy="1768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(wit)</a:t>
            </a:r>
          </a:p>
        </p:txBody>
      </p:sp>
    </p:spTree>
    <p:extLst>
      <p:ext uri="{BB962C8B-B14F-4D97-AF65-F5344CB8AC3E}">
        <p14:creationId xmlns:p14="http://schemas.microsoft.com/office/powerpoint/2010/main" val="352665082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(wit+1/3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1"/>
            <a:ext cx="9144000" cy="59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892B8C9-9FB2-4773-A4FB-95DC8AA474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8400" y="0"/>
            <a:ext cx="30456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nl-NL" dirty="0"/>
              <a:t>Klik op het </a:t>
            </a:r>
            <a:br>
              <a:rPr lang="nl-NL" dirty="0"/>
            </a:br>
            <a:r>
              <a:rPr lang="nl-NL" dirty="0"/>
              <a:t>afbeeldingspictogram en </a:t>
            </a:r>
            <a:br>
              <a:rPr lang="nl-NL" dirty="0"/>
            </a:br>
            <a:r>
              <a:rPr lang="nl-NL" dirty="0"/>
              <a:t>voeg je eigen foto in</a:t>
            </a:r>
            <a:r>
              <a:rPr lang="nl-NL" noProof="0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40" y="1026000"/>
            <a:ext cx="5342149" cy="66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3240" y="1764000"/>
            <a:ext cx="5342149" cy="41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5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599E526D-4EE9-4B34-A88B-21A2F2C001B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A595EE6-BDA6-43DD-955F-79046DE607D5}"/>
              </a:ext>
            </a:extLst>
          </p:cNvPr>
          <p:cNvSpPr txBox="1"/>
          <p:nvPr/>
        </p:nvSpPr>
        <p:spPr>
          <a:xfrm>
            <a:off x="3283407" y="-237020"/>
            <a:ext cx="2591614" cy="1768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(wit+1/3 foto)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029E682-A8BB-47FD-A325-4DFA43453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789" y="3048113"/>
            <a:ext cx="400050" cy="6572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8D7D234-8261-4EA0-B56C-D8D99B2E3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789" y="3048113"/>
            <a:ext cx="400050" cy="65722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89B0BBB-4ADE-4546-9C32-E55E68427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789" y="3048113"/>
            <a:ext cx="400050" cy="65722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A4CF239C-5E61-4154-A6FE-1FDBBAB3A7B9}"/>
              </a:ext>
            </a:extLst>
          </p:cNvPr>
          <p:cNvSpPr txBox="1"/>
          <p:nvPr/>
        </p:nvSpPr>
        <p:spPr>
          <a:xfrm>
            <a:off x="9358970" y="-36000"/>
            <a:ext cx="1566000" cy="36947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675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675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675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675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675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675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675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</p:spTree>
    <p:extLst>
      <p:ext uri="{BB962C8B-B14F-4D97-AF65-F5344CB8AC3E}">
        <p14:creationId xmlns:p14="http://schemas.microsoft.com/office/powerpoint/2010/main" val="580460051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(wit+2/3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5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599E526D-4EE9-4B34-A88B-21A2F2C001B2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-1"/>
            <a:ext cx="9144000" cy="59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060000" y="0"/>
            <a:ext cx="6084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nl-NL" dirty="0"/>
              <a:t>Klik op het </a:t>
            </a:r>
            <a:br>
              <a:rPr lang="nl-NL" dirty="0"/>
            </a:br>
            <a:r>
              <a:rPr lang="nl-NL" dirty="0"/>
              <a:t>afbeeldingspictogram en </a:t>
            </a:r>
            <a:br>
              <a:rPr lang="nl-NL" dirty="0"/>
            </a:br>
            <a:r>
              <a:rPr lang="nl-NL" dirty="0"/>
              <a:t>voeg je eigen foto in</a:t>
            </a:r>
            <a:r>
              <a:rPr lang="nl-NL" noProof="0" dirty="0"/>
              <a:t>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4520427-BA8E-4D38-95EF-C9120025EE09}"/>
              </a:ext>
            </a:extLst>
          </p:cNvPr>
          <p:cNvSpPr txBox="1"/>
          <p:nvPr/>
        </p:nvSpPr>
        <p:spPr>
          <a:xfrm>
            <a:off x="3283407" y="-237020"/>
            <a:ext cx="2591614" cy="1768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(wit+2/3 foto)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5BB2FBE-FC88-42C6-9174-5B42C6FFF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789" y="3048113"/>
            <a:ext cx="400050" cy="6572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FF4EBA5-603A-445C-8AD1-3851C6AF8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789" y="3048113"/>
            <a:ext cx="400050" cy="6572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842EA36-C2FD-4BE7-A75F-AF0D84996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789" y="3048113"/>
            <a:ext cx="400050" cy="657225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8B6077C4-AF02-4848-AD0D-4DD038E4E57A}"/>
              </a:ext>
            </a:extLst>
          </p:cNvPr>
          <p:cNvSpPr txBox="1"/>
          <p:nvPr/>
        </p:nvSpPr>
        <p:spPr>
          <a:xfrm>
            <a:off x="9358970" y="-36000"/>
            <a:ext cx="1566000" cy="36947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675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675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675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675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675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675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675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2574B8-641E-4642-A1D6-57EB1E59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026000"/>
            <a:ext cx="2341031" cy="66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41D107AE-6AC5-4E94-825B-476C4EB5A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40" y="1764000"/>
            <a:ext cx="2341031" cy="41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664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5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599E526D-4EE9-4B34-A88B-21A2F2C001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6EBFDE8-B5CE-401E-8469-26933AAE4F33}"/>
              </a:ext>
            </a:extLst>
          </p:cNvPr>
          <p:cNvSpPr txBox="1"/>
          <p:nvPr/>
        </p:nvSpPr>
        <p:spPr>
          <a:xfrm>
            <a:off x="3283407" y="-237020"/>
            <a:ext cx="2591614" cy="1768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(groen)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25D200E-0D89-4918-8FEC-8C4416C12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933" y="6201365"/>
            <a:ext cx="863486" cy="4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0629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(groen+1/3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40" y="1026000"/>
            <a:ext cx="5342149" cy="66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3240" y="1764000"/>
            <a:ext cx="5342149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338055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599E526D-4EE9-4B34-A88B-21A2F2C001B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169027" y="0"/>
            <a:ext cx="2974975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nl-NL" dirty="0"/>
              <a:t>Klik op het </a:t>
            </a:r>
            <a:br>
              <a:rPr lang="nl-NL" dirty="0"/>
            </a:br>
            <a:r>
              <a:rPr lang="nl-NL" dirty="0"/>
              <a:t>afbeeldingspictogram en </a:t>
            </a:r>
            <a:br>
              <a:rPr lang="nl-NL" dirty="0"/>
            </a:br>
            <a:r>
              <a:rPr lang="nl-NL" dirty="0"/>
              <a:t>voeg je eigen foto in</a:t>
            </a:r>
            <a:r>
              <a:rPr lang="nl-NL" noProof="0" dirty="0"/>
              <a:t>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C1CB270-3104-4523-AB85-86B0C678E631}"/>
              </a:ext>
            </a:extLst>
          </p:cNvPr>
          <p:cNvSpPr txBox="1"/>
          <p:nvPr/>
        </p:nvSpPr>
        <p:spPr>
          <a:xfrm>
            <a:off x="3283407" y="-237020"/>
            <a:ext cx="2591614" cy="1768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(groen+1/3 foto)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4AFC8A0-D9D9-4FDC-AA0B-3AC152C58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789" y="3048113"/>
            <a:ext cx="400050" cy="65722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7B4DFB2-E726-48CA-BF58-470D84AEE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789" y="3048113"/>
            <a:ext cx="400050" cy="65722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8BF8541-7B2F-4AF1-98D2-F872725BD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789" y="3048113"/>
            <a:ext cx="400050" cy="65722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5024C2AF-5528-434F-92BD-EC588604F841}"/>
              </a:ext>
            </a:extLst>
          </p:cNvPr>
          <p:cNvSpPr txBox="1"/>
          <p:nvPr/>
        </p:nvSpPr>
        <p:spPr>
          <a:xfrm>
            <a:off x="9358970" y="-36000"/>
            <a:ext cx="1566000" cy="36947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380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675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675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675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675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675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675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675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81000" indent="-81000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26F5C812-23F5-4050-AC64-729B0E482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933" y="6201365"/>
            <a:ext cx="863486" cy="4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4163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7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04000" y="1026000"/>
            <a:ext cx="7812000" cy="66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4000" y="1764000"/>
            <a:ext cx="7812000" cy="41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80000" y="6401360"/>
            <a:ext cx="1836000" cy="365125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599E526D-4EE9-4B34-A88B-21A2F2C001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2809271-3493-466D-AB40-73FA581AA587}"/>
              </a:ext>
            </a:extLst>
          </p:cNvPr>
          <p:cNvSpPr txBox="1"/>
          <p:nvPr/>
        </p:nvSpPr>
        <p:spPr>
          <a:xfrm>
            <a:off x="-1680866" y="-36000"/>
            <a:ext cx="1566000" cy="5013808"/>
          </a:xfrm>
          <a:prstGeom prst="roundRect">
            <a:avLst>
              <a:gd name="adj" fmla="val 5780"/>
            </a:avLst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38005" bIns="380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 START</a:t>
            </a:r>
          </a:p>
          <a:p>
            <a:pPr>
              <a:lnSpc>
                <a:spcPct val="120000"/>
              </a:lnSpc>
            </a:pPr>
            <a:endParaRPr lang="nl-NL" sz="75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75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75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75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75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nieuwe DIA INVOEGEN</a:t>
            </a:r>
          </a:p>
          <a:p>
            <a:pPr marL="402431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675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Nieuwe Dia </a:t>
            </a: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kies de gewenste dia-indeling. 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675" b="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ANDERE DIA-INDEling </a:t>
            </a:r>
          </a:p>
          <a:p>
            <a:pPr marL="80963" indent="-80963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dia waarvan je de dia-indeling wilt wijzigen.</a:t>
            </a:r>
          </a:p>
          <a:p>
            <a:pPr marL="80963" indent="-80963">
              <a:lnSpc>
                <a:spcPct val="120000"/>
              </a:lnSpc>
              <a:buFont typeface="+mj-lt"/>
              <a:buAutoNum type="arabicPeriod"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knop </a:t>
            </a:r>
            <a:r>
              <a:rPr lang="nl-NL" sz="675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Indeling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675" b="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3" indent="-80963">
              <a:lnSpc>
                <a:spcPct val="120000"/>
              </a:lnSpc>
              <a:buFont typeface="+mj-lt"/>
              <a:buAutoNum type="arabicPeriod"/>
            </a:pP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Kies de gewenste indeling.</a:t>
            </a:r>
            <a:endParaRPr lang="nl-NL" sz="675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675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DIA-INDELING HERSTELLEN</a:t>
            </a:r>
          </a:p>
          <a:p>
            <a:pPr marL="0" indent="0">
              <a:lnSpc>
                <a:spcPct val="120000"/>
              </a:lnSpc>
              <a:buFont typeface="+mj-lt"/>
              <a:buNone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kan gebeuren dat je de tekst- of fotovakken per ongeluk hebt verplaatst, waardoor ze niet meer op de juiste positie staan.</a:t>
            </a:r>
          </a:p>
          <a:p>
            <a:pPr marL="0" indent="0">
              <a:lnSpc>
                <a:spcPct val="120000"/>
              </a:lnSpc>
              <a:buFont typeface="+mj-lt"/>
              <a:buNone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Herstel dit door op de knop </a:t>
            </a:r>
            <a:r>
              <a:rPr lang="nl-NL" sz="675" b="1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Opnieuw</a:t>
            </a:r>
            <a:r>
              <a:rPr lang="nl-NL" sz="675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nl-NL" sz="675" b="1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instellen</a:t>
            </a:r>
            <a:r>
              <a:rPr lang="nl-NL" sz="675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75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klikken.</a:t>
            </a:r>
          </a:p>
          <a:p>
            <a:pPr marL="0" indent="0">
              <a:lnSpc>
                <a:spcPct val="120000"/>
              </a:lnSpc>
              <a:buFont typeface="+mj-lt"/>
              <a:buNone/>
            </a:pPr>
            <a:endParaRPr lang="nl-NL" sz="675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75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KOPIËREN VANUIT EEN OUDE PRESENTATIE</a:t>
            </a:r>
          </a:p>
          <a:p>
            <a:pPr marL="0" indent="0">
              <a:lnSpc>
                <a:spcPct val="120000"/>
              </a:lnSpc>
              <a:buFont typeface="+mj-lt"/>
              <a:buNone/>
            </a:pP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kunt geen complete dia’s kopiëren vanuit presentaties met een </a:t>
            </a:r>
            <a:r>
              <a:rPr lang="nl-NL" sz="675" u="sng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opmaak. Voeg in dat geval een nieuwe dia in en kopieer de tekst vanuit de ‘oude’ presentatie naar de nieuwe dia. Gebruik hieroor de knop </a:t>
            </a:r>
            <a:r>
              <a:rPr lang="nl-NL" sz="675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Plakken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kies de optie </a:t>
            </a:r>
            <a:r>
              <a:rPr lang="nl-NL" sz="675" b="1" kern="1200" baseline="0" noProof="1">
                <a:solidFill>
                  <a:srgbClr val="515F67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Alleen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75" b="1" kern="1200" baseline="0" noProof="1">
                <a:solidFill>
                  <a:srgbClr val="515F67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tekst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675" b="1" kern="1200" baseline="0" noProof="1">
                <a:solidFill>
                  <a:srgbClr val="515F67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behouden</a:t>
            </a:r>
            <a:r>
              <a:rPr lang="nl-NL" sz="675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675" kern="1200" baseline="0" noProof="1">
              <a:solidFill>
                <a:srgbClr val="515F6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7FC3243-A215-4B96-80E1-7A8F51022F7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627" y="1359790"/>
            <a:ext cx="321469" cy="65722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9145B82A-63CF-4418-B553-F6D182D4133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627" y="6262928"/>
            <a:ext cx="1092994" cy="523875"/>
          </a:xfrm>
          <a:prstGeom prst="rect">
            <a:avLst/>
          </a:prstGeom>
        </p:spPr>
      </p:pic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F0B69D13-0C64-4DE5-AB3D-E65F4DC77D34}"/>
              </a:ext>
            </a:extLst>
          </p:cNvPr>
          <p:cNvCxnSpPr>
            <a:cxnSpLocks/>
          </p:cNvCxnSpPr>
          <p:nvPr/>
        </p:nvCxnSpPr>
        <p:spPr>
          <a:xfrm>
            <a:off x="-840817" y="6162675"/>
            <a:ext cx="1" cy="318374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C7DD53AD-8525-4F8C-8FB3-F370DA4EA80D}"/>
              </a:ext>
            </a:extLst>
          </p:cNvPr>
          <p:cNvCxnSpPr>
            <a:cxnSpLocks/>
          </p:cNvCxnSpPr>
          <p:nvPr/>
        </p:nvCxnSpPr>
        <p:spPr>
          <a:xfrm flipH="1" flipV="1">
            <a:off x="-1282303" y="1941012"/>
            <a:ext cx="125015" cy="133152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8560EC97-28E4-4A9A-9F83-8C1BE5FCD10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8" t="26168" r="1250" b="15996"/>
          <a:stretch/>
        </p:blipFill>
        <p:spPr>
          <a:xfrm>
            <a:off x="-1586627" y="235998"/>
            <a:ext cx="1268730" cy="677602"/>
          </a:xfrm>
          <a:prstGeom prst="rect">
            <a:avLst/>
          </a:prstGeom>
        </p:spPr>
      </p:pic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AC804CAC-6109-47DC-BF9B-6C26568C72F0}"/>
              </a:ext>
            </a:extLst>
          </p:cNvPr>
          <p:cNvCxnSpPr>
            <a:cxnSpLocks/>
          </p:cNvCxnSpPr>
          <p:nvPr/>
        </p:nvCxnSpPr>
        <p:spPr>
          <a:xfrm>
            <a:off x="-840817" y="6162675"/>
            <a:ext cx="1" cy="318374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11667B06-528D-450B-B054-CD570D304754}"/>
              </a:ext>
            </a:extLst>
          </p:cNvPr>
          <p:cNvCxnSpPr>
            <a:cxnSpLocks/>
          </p:cNvCxnSpPr>
          <p:nvPr/>
        </p:nvCxnSpPr>
        <p:spPr>
          <a:xfrm flipH="1" flipV="1">
            <a:off x="-1282303" y="1941012"/>
            <a:ext cx="125015" cy="133152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24492C2B-39AA-43E6-AF2B-8DB99405E983}"/>
              </a:ext>
            </a:extLst>
          </p:cNvPr>
          <p:cNvCxnSpPr>
            <a:cxnSpLocks/>
          </p:cNvCxnSpPr>
          <p:nvPr/>
        </p:nvCxnSpPr>
        <p:spPr>
          <a:xfrm>
            <a:off x="-840817" y="6162675"/>
            <a:ext cx="1" cy="318374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0A400A29-A2B3-477A-96E7-AE601DB050B4}"/>
              </a:ext>
            </a:extLst>
          </p:cNvPr>
          <p:cNvCxnSpPr>
            <a:cxnSpLocks/>
          </p:cNvCxnSpPr>
          <p:nvPr/>
        </p:nvCxnSpPr>
        <p:spPr>
          <a:xfrm flipH="1" flipV="1">
            <a:off x="-1282303" y="1941012"/>
            <a:ext cx="125015" cy="133152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A087A102-250D-4D0A-8FAA-3CBE70080871}"/>
              </a:ext>
            </a:extLst>
          </p:cNvPr>
          <p:cNvCxnSpPr>
            <a:cxnSpLocks/>
          </p:cNvCxnSpPr>
          <p:nvPr/>
        </p:nvCxnSpPr>
        <p:spPr>
          <a:xfrm>
            <a:off x="-840817" y="6162675"/>
            <a:ext cx="1" cy="318374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BFD25CAE-7A58-4396-BBBD-B9DBB084F6D9}"/>
              </a:ext>
            </a:extLst>
          </p:cNvPr>
          <p:cNvCxnSpPr>
            <a:cxnSpLocks/>
          </p:cNvCxnSpPr>
          <p:nvPr/>
        </p:nvCxnSpPr>
        <p:spPr>
          <a:xfrm flipH="1" flipV="1">
            <a:off x="-1282303" y="1941012"/>
            <a:ext cx="125015" cy="133152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7B2E086-A9F6-44E6-B37D-A28331CB99E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676" y="6201365"/>
            <a:ext cx="864000" cy="4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</p:sldLayoutIdLst>
  <p:transition>
    <p:zoom dir="in"/>
  </p:transition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75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6858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>
          <p15:clr>
            <a:srgbClr val="F26B43"/>
          </p15:clr>
        </p15:guide>
        <p15:guide id="2" pos="2880">
          <p15:clr>
            <a:srgbClr val="F26B43"/>
          </p15:clr>
        </p15:guide>
        <p15:guide id="3" pos="415">
          <p15:clr>
            <a:srgbClr val="F26B43"/>
          </p15:clr>
        </p15:guide>
        <p15:guide id="4" pos="5239">
          <p15:clr>
            <a:srgbClr val="F26B43"/>
          </p15:clr>
        </p15:guide>
        <p15:guide id="5" orient="horz" pos="3725">
          <p15:clr>
            <a:srgbClr val="F26B43"/>
          </p15:clr>
        </p15:guide>
        <p15:guide id="6" orient="horz" pos="10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478291" y="980728"/>
            <a:ext cx="5256584" cy="1470025"/>
          </a:xfrm>
        </p:spPr>
        <p:txBody>
          <a:bodyPr/>
          <a:lstStyle/>
          <a:p>
            <a:r>
              <a:rPr lang="en-GB" dirty="0" err="1">
                <a:solidFill>
                  <a:srgbClr val="000054"/>
                </a:solidFill>
              </a:rPr>
              <a:t>Ultrageluid</a:t>
            </a:r>
            <a:r>
              <a:rPr lang="en-GB" dirty="0">
                <a:solidFill>
                  <a:srgbClr val="000054"/>
                </a:solidFill>
              </a:rPr>
              <a:t>, </a:t>
            </a:r>
            <a:r>
              <a:rPr lang="en-GB" dirty="0" err="1">
                <a:solidFill>
                  <a:srgbClr val="000054"/>
                </a:solidFill>
              </a:rPr>
              <a:t>Electromyografie</a:t>
            </a:r>
            <a:r>
              <a:rPr lang="en-GB" dirty="0">
                <a:solidFill>
                  <a:srgbClr val="000054"/>
                </a:solidFill>
              </a:rPr>
              <a:t> </a:t>
            </a:r>
            <a:r>
              <a:rPr lang="en-GB" dirty="0" err="1">
                <a:solidFill>
                  <a:srgbClr val="000054"/>
                </a:solidFill>
              </a:rPr>
              <a:t>en</a:t>
            </a:r>
            <a:r>
              <a:rPr lang="en-GB" dirty="0">
                <a:solidFill>
                  <a:srgbClr val="000054"/>
                </a:solidFill>
              </a:rPr>
              <a:t> 3d </a:t>
            </a:r>
            <a:r>
              <a:rPr lang="en-GB" dirty="0" err="1">
                <a:solidFill>
                  <a:srgbClr val="000054"/>
                </a:solidFill>
              </a:rPr>
              <a:t>kinematica</a:t>
            </a:r>
            <a:r>
              <a:rPr lang="en-GB" dirty="0">
                <a:solidFill>
                  <a:srgbClr val="000054"/>
                </a:solidFill>
              </a:rPr>
              <a:t> </a:t>
            </a:r>
            <a:r>
              <a:rPr lang="en-GB" dirty="0" err="1">
                <a:solidFill>
                  <a:srgbClr val="000054"/>
                </a:solidFill>
              </a:rPr>
              <a:t>bij</a:t>
            </a:r>
            <a:r>
              <a:rPr lang="en-GB" dirty="0">
                <a:solidFill>
                  <a:srgbClr val="000054"/>
                </a:solidFill>
              </a:rPr>
              <a:t> </a:t>
            </a:r>
            <a:r>
              <a:rPr lang="en-GB" dirty="0" err="1">
                <a:solidFill>
                  <a:srgbClr val="000054"/>
                </a:solidFill>
              </a:rPr>
              <a:t>lage</a:t>
            </a:r>
            <a:r>
              <a:rPr lang="en-GB" dirty="0">
                <a:solidFill>
                  <a:srgbClr val="000054"/>
                </a:solidFill>
              </a:rPr>
              <a:t> </a:t>
            </a:r>
            <a:r>
              <a:rPr lang="en-GB" dirty="0" err="1">
                <a:solidFill>
                  <a:srgbClr val="000054"/>
                </a:solidFill>
              </a:rPr>
              <a:t>rugklachten</a:t>
            </a:r>
            <a:r>
              <a:rPr lang="en-GB" dirty="0">
                <a:solidFill>
                  <a:srgbClr val="000054"/>
                </a:solidFill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76" name="Tekstvak 3"/>
          <p:cNvSpPr txBox="1">
            <a:spLocks noChangeArrowheads="1"/>
          </p:cNvSpPr>
          <p:nvPr/>
        </p:nvSpPr>
        <p:spPr bwMode="auto">
          <a:xfrm>
            <a:off x="251520" y="4653136"/>
            <a:ext cx="6155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i="1" dirty="0">
                <a:solidFill>
                  <a:srgbClr val="4E4F7D"/>
                </a:solidFill>
              </a:rPr>
              <a:t>Remko Soer, PhD </a:t>
            </a:r>
            <a:r>
              <a:rPr lang="en-GB" i="1" dirty="0">
                <a:solidFill>
                  <a:srgbClr val="4E4F7D"/>
                </a:solidFill>
              </a:rPr>
              <a:t>associate lector technology for H&amp;W</a:t>
            </a:r>
          </a:p>
          <a:p>
            <a:r>
              <a:rPr lang="en-GB" sz="1400" i="1" dirty="0">
                <a:solidFill>
                  <a:srgbClr val="4E4F7D"/>
                </a:solidFill>
              </a:rPr>
              <a:t>Research coordinator UMCG Pain Center</a:t>
            </a: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/>
              <a:t>Functie (2): Spiergebruik. Kunnen we met oppervlakte electroden spieractiviteit van de lumbale </a:t>
            </a:r>
            <a:r>
              <a:rPr lang="nl-NL" sz="2400" dirty="0" err="1"/>
              <a:t>multifidus</a:t>
            </a:r>
            <a:r>
              <a:rPr lang="nl-NL" sz="2400" dirty="0"/>
              <a:t> meten en onderscheiden van de </a:t>
            </a:r>
            <a:r>
              <a:rPr lang="nl-NL" sz="2400" dirty="0" err="1"/>
              <a:t>erector</a:t>
            </a:r>
            <a:r>
              <a:rPr lang="nl-NL" sz="2400" dirty="0"/>
              <a:t> </a:t>
            </a:r>
            <a:r>
              <a:rPr lang="nl-NL" sz="2400" dirty="0" err="1"/>
              <a:t>spinae</a:t>
            </a:r>
            <a:r>
              <a:rPr lang="nl-NL" sz="2400" dirty="0"/>
              <a:t>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5649" t="33266" r="4619" b="27360"/>
          <a:stretch/>
        </p:blipFill>
        <p:spPr>
          <a:xfrm>
            <a:off x="1187624" y="2272802"/>
            <a:ext cx="6552728" cy="221186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34504" t="51969" r="14027" b="24407"/>
          <a:stretch/>
        </p:blipFill>
        <p:spPr>
          <a:xfrm>
            <a:off x="1187624" y="4498051"/>
            <a:ext cx="669674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11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dirty="0"/>
              <a:t>Conclusie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420888"/>
            <a:ext cx="7812000" cy="4140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400" dirty="0"/>
              <a:t>Er is sprake van cross talk tussen </a:t>
            </a:r>
            <a:r>
              <a:rPr lang="nl-NL" sz="2400" dirty="0" err="1"/>
              <a:t>iEMG</a:t>
            </a:r>
            <a:r>
              <a:rPr lang="nl-NL" sz="2400" dirty="0"/>
              <a:t> en </a:t>
            </a:r>
            <a:r>
              <a:rPr lang="nl-NL" sz="2400" dirty="0" err="1"/>
              <a:t>sEMG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Er is sprake van co-contractie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Er is sprake van matig tot hoge correlaties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We kunnen </a:t>
            </a:r>
            <a:r>
              <a:rPr lang="nl-NL" sz="2400" dirty="0" err="1"/>
              <a:t>sEMG</a:t>
            </a:r>
            <a:r>
              <a:rPr lang="nl-NL" sz="2400" dirty="0"/>
              <a:t> niet inzetten om functie van afzonderlijke lage rugspieren in kaart te brengen.</a:t>
            </a:r>
          </a:p>
        </p:txBody>
      </p:sp>
    </p:spTree>
    <p:extLst>
      <p:ext uri="{BB962C8B-B14F-4D97-AF65-F5344CB8AC3E}">
        <p14:creationId xmlns:p14="http://schemas.microsoft.com/office/powerpoint/2010/main" val="1717175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026000"/>
            <a:ext cx="8964488" cy="96284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800" dirty="0"/>
              <a:t>Functie (3): Range of Motion</a:t>
            </a:r>
            <a:br>
              <a:rPr lang="nl-NL" sz="2800" dirty="0"/>
            </a:br>
            <a:r>
              <a:rPr lang="nl-NL" sz="2800" dirty="0"/>
              <a:t>Validiteit en betrouwbaarheid van een 3d bewegingssensor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32844" t="24406" r="13474" b="42125"/>
          <a:stretch/>
        </p:blipFill>
        <p:spPr>
          <a:xfrm>
            <a:off x="1342229" y="1700808"/>
            <a:ext cx="6099502" cy="213796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61068" t="39172" r="14027" b="32282"/>
          <a:stretch/>
        </p:blipFill>
        <p:spPr>
          <a:xfrm>
            <a:off x="179512" y="4136164"/>
            <a:ext cx="3882140" cy="25018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18454" t="17516" r="27310" b="28344"/>
          <a:stretch/>
        </p:blipFill>
        <p:spPr>
          <a:xfrm>
            <a:off x="4391980" y="4198702"/>
            <a:ext cx="4428492" cy="24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6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dirty="0"/>
              <a:t>Conclusie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1115616" y="2132856"/>
            <a:ext cx="6535089" cy="2160240"/>
            <a:chOff x="1068782" y="1808820"/>
            <a:chExt cx="5252501" cy="936104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/>
            <a:srcRect l="33950" t="24406" r="56224" b="63782"/>
            <a:stretch/>
          </p:blipFill>
          <p:spPr>
            <a:xfrm>
              <a:off x="1068782" y="1844824"/>
              <a:ext cx="1278505" cy="864096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/>
            <a:srcRect l="55952" t="24406" r="33533" b="63782"/>
            <a:stretch/>
          </p:blipFill>
          <p:spPr>
            <a:xfrm>
              <a:off x="2285677" y="1844824"/>
              <a:ext cx="1368153" cy="864096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/>
            <a:srcRect l="60932" t="68703" r="27446" b="19485"/>
            <a:stretch/>
          </p:blipFill>
          <p:spPr>
            <a:xfrm>
              <a:off x="4809115" y="1844824"/>
              <a:ext cx="1512168" cy="864096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3"/>
            <a:srcRect l="56088" t="46062" r="34504" b="41141"/>
            <a:stretch/>
          </p:blipFill>
          <p:spPr>
            <a:xfrm>
              <a:off x="3584979" y="1808820"/>
              <a:ext cx="1224136" cy="936104"/>
            </a:xfrm>
            <a:prstGeom prst="rect">
              <a:avLst/>
            </a:prstGeom>
          </p:spPr>
        </p:pic>
      </p:grpSp>
      <p:sp>
        <p:nvSpPr>
          <p:cNvPr id="10" name="Tekstvak 9"/>
          <p:cNvSpPr txBox="1"/>
          <p:nvPr/>
        </p:nvSpPr>
        <p:spPr>
          <a:xfrm>
            <a:off x="1757147" y="4897355"/>
            <a:ext cx="621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Inter</a:t>
            </a:r>
            <a:r>
              <a:rPr lang="nl-NL" dirty="0"/>
              <a:t>- </a:t>
            </a:r>
            <a:r>
              <a:rPr lang="nl-NL" dirty="0" err="1"/>
              <a:t>intrarater</a:t>
            </a:r>
            <a:r>
              <a:rPr lang="nl-NL" dirty="0"/>
              <a:t> betrouwbaarheid en concurrente validiteit zijn zeer goed.</a:t>
            </a:r>
          </a:p>
        </p:txBody>
      </p:sp>
    </p:spTree>
    <p:extLst>
      <p:ext uri="{BB962C8B-B14F-4D97-AF65-F5344CB8AC3E}">
        <p14:creationId xmlns:p14="http://schemas.microsoft.com/office/powerpoint/2010/main" val="500487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1026000"/>
            <a:ext cx="8245226" cy="602800"/>
          </a:xfrm>
        </p:spPr>
        <p:txBody>
          <a:bodyPr>
            <a:noAutofit/>
          </a:bodyPr>
          <a:lstStyle/>
          <a:p>
            <a:pPr algn="ctr"/>
            <a:r>
              <a:rPr lang="nl-NL" sz="2800" dirty="0"/>
              <a:t>2. Verschillen patiënten met chronische pijn, van subacute pijn en pijnvrij?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3990" t="24406" r="23988" b="8657"/>
          <a:stretch/>
        </p:blipFill>
        <p:spPr>
          <a:xfrm>
            <a:off x="2124948" y="2492089"/>
            <a:ext cx="5001806" cy="3618328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03238" y="2132856"/>
            <a:ext cx="7812762" cy="66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75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/>
              <a:t>Case control study (N=161)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700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23989" t="12581" r="21395" b="39821"/>
          <a:stretch/>
        </p:blipFill>
        <p:spPr>
          <a:xfrm>
            <a:off x="1115617" y="1772816"/>
            <a:ext cx="7200800" cy="35283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Range of Motion en </a:t>
            </a:r>
            <a:r>
              <a:rPr lang="nl-NL" dirty="0" err="1"/>
              <a:t>multifidus</a:t>
            </a:r>
            <a:r>
              <a:rPr lang="nl-NL" dirty="0"/>
              <a:t> dikte</a:t>
            </a:r>
          </a:p>
        </p:txBody>
      </p:sp>
    </p:spTree>
    <p:extLst>
      <p:ext uri="{BB962C8B-B14F-4D97-AF65-F5344CB8AC3E}">
        <p14:creationId xmlns:p14="http://schemas.microsoft.com/office/powerpoint/2010/main" val="353827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872" y="1340768"/>
            <a:ext cx="7812762" cy="666000"/>
          </a:xfrm>
        </p:spPr>
        <p:txBody>
          <a:bodyPr/>
          <a:lstStyle/>
          <a:p>
            <a:pPr algn="ctr"/>
            <a:r>
              <a:rPr lang="nl-NL" dirty="0"/>
              <a:t>EMG voor vermoeidheid en amplitude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20669" t="39172" r="19007" b="23422"/>
          <a:stretch/>
        </p:blipFill>
        <p:spPr>
          <a:xfrm>
            <a:off x="755576" y="2636912"/>
            <a:ext cx="784887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95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dirty="0"/>
              <a:t>Conclusie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>
                <a:solidFill>
                  <a:srgbClr val="000054"/>
                </a:solidFill>
              </a:rPr>
              <a:t>Met technologie kunnen we functie en morfologie beter in kaart brengen.</a:t>
            </a:r>
          </a:p>
          <a:p>
            <a:r>
              <a:rPr lang="nl-NL" sz="1800" dirty="0">
                <a:solidFill>
                  <a:srgbClr val="000054"/>
                </a:solidFill>
              </a:rPr>
              <a:t>Er zijn verschillen waarneembaar in functie en morfologie tussen groepen met en zonder LRP</a:t>
            </a:r>
          </a:p>
          <a:p>
            <a:r>
              <a:rPr lang="nl-NL" sz="1800" dirty="0">
                <a:solidFill>
                  <a:srgbClr val="000054"/>
                </a:solidFill>
              </a:rPr>
              <a:t>Is er nog plek voor Bio in het </a:t>
            </a:r>
            <a:r>
              <a:rPr lang="nl-NL" sz="1800" dirty="0" err="1">
                <a:solidFill>
                  <a:srgbClr val="000054"/>
                </a:solidFill>
              </a:rPr>
              <a:t>Biopsychosociaal</a:t>
            </a:r>
            <a:r>
              <a:rPr lang="nl-NL" sz="1800" dirty="0">
                <a:solidFill>
                  <a:srgbClr val="000054"/>
                </a:solidFill>
              </a:rPr>
              <a:t> model?</a:t>
            </a:r>
          </a:p>
          <a:p>
            <a:endParaRPr lang="nl-NL" dirty="0"/>
          </a:p>
          <a:p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916099" y="3140976"/>
            <a:ext cx="7416824" cy="2763024"/>
            <a:chOff x="1691680" y="3212976"/>
            <a:chExt cx="6552728" cy="2088232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 rotWithShape="1">
            <a:blip r:embed="rId2"/>
            <a:srcRect l="27863" t="25391" r="21775" b="57875"/>
            <a:stretch/>
          </p:blipFill>
          <p:spPr>
            <a:xfrm>
              <a:off x="1691680" y="3212976"/>
              <a:ext cx="6552728" cy="1224136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 rotWithShape="1">
            <a:blip r:embed="rId2"/>
            <a:srcRect l="27863" t="63781" r="22328" b="24407"/>
            <a:stretch/>
          </p:blipFill>
          <p:spPr>
            <a:xfrm>
              <a:off x="1691680" y="4437112"/>
              <a:ext cx="6480720" cy="864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25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5219" y="2132856"/>
            <a:ext cx="7812000" cy="4140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3200" dirty="0">
                <a:solidFill>
                  <a:schemeClr val="tx2"/>
                </a:solidFill>
              </a:rPr>
              <a:t>Zolang er plek is voor BIO is er plek voor een MMR!</a:t>
            </a:r>
            <a:endParaRPr lang="nl-NL" sz="3600" dirty="0">
              <a:solidFill>
                <a:schemeClr val="tx2"/>
              </a:solidFill>
            </a:endParaRPr>
          </a:p>
          <a:p>
            <a:pPr algn="ctr"/>
            <a:endParaRPr lang="nl-NL" sz="3600" dirty="0">
              <a:solidFill>
                <a:schemeClr val="tx2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767828" y="606738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Napraten?</a:t>
            </a:r>
          </a:p>
          <a:p>
            <a:r>
              <a:rPr lang="nl-NL" dirty="0">
                <a:solidFill>
                  <a:schemeClr val="tx2"/>
                </a:solidFill>
              </a:rPr>
              <a:t>r.soer@saxion.nl</a:t>
            </a:r>
          </a:p>
        </p:txBody>
      </p:sp>
    </p:spTree>
    <p:extLst>
      <p:ext uri="{BB962C8B-B14F-4D97-AF65-F5344CB8AC3E}">
        <p14:creationId xmlns:p14="http://schemas.microsoft.com/office/powerpoint/2010/main" val="353406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kstvak 14"/>
          <p:cNvSpPr txBox="1">
            <a:spLocks noChangeArrowheads="1"/>
          </p:cNvSpPr>
          <p:nvPr/>
        </p:nvSpPr>
        <p:spPr bwMode="auto">
          <a:xfrm>
            <a:off x="611188" y="2276475"/>
            <a:ext cx="79930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Deconditioning in workers with chronic musculoskeletal pain; </a:t>
            </a:r>
            <a:r>
              <a:rPr lang="nl-NL" sz="3200">
                <a:solidFill>
                  <a:schemeClr val="bg1"/>
                </a:solidFill>
              </a:rPr>
              <a:t>does work matter?</a:t>
            </a:r>
            <a:endParaRPr lang="nl-NL" sz="3200" i="1">
              <a:solidFill>
                <a:schemeClr val="bg1"/>
              </a:solidFill>
            </a:endParaRPr>
          </a:p>
        </p:txBody>
      </p:sp>
      <p:pic>
        <p:nvPicPr>
          <p:cNvPr id="125959" name="Picture 14" descr="Facial Expression of Pai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701925" cy="3213100"/>
          </a:xfrm>
          <a:noFill/>
        </p:spPr>
      </p:pic>
      <p:pic>
        <p:nvPicPr>
          <p:cNvPr id="125962" name="Picture 10" descr="descartes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43213" y="1557338"/>
            <a:ext cx="2003425" cy="2447925"/>
          </a:xfrm>
          <a:noFill/>
        </p:spPr>
      </p:pic>
      <p:pic>
        <p:nvPicPr>
          <p:cNvPr id="125965" name="Picture 13" descr="descart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1557338"/>
            <a:ext cx="2400300" cy="2592387"/>
          </a:xfrm>
        </p:spPr>
      </p:pic>
      <p:pic>
        <p:nvPicPr>
          <p:cNvPr id="125968" name="Picture 16" descr="melzack Wal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716463" y="1557338"/>
            <a:ext cx="4427537" cy="3525837"/>
          </a:xfrm>
        </p:spPr>
      </p:pic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2700338" y="0"/>
            <a:ext cx="6443662" cy="15696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i="1" dirty="0">
                <a:solidFill>
                  <a:schemeClr val="bg1"/>
                </a:solidFill>
              </a:rPr>
              <a:t>“</a:t>
            </a:r>
            <a:r>
              <a:rPr lang="en-US" sz="2400" i="1" dirty="0">
                <a:solidFill>
                  <a:schemeClr val="bg1"/>
                </a:solidFill>
              </a:rPr>
              <a:t>Pain</a:t>
            </a:r>
            <a:r>
              <a:rPr lang="en-US" sz="2400" dirty="0">
                <a:solidFill>
                  <a:schemeClr val="bg1"/>
                </a:solidFill>
              </a:rPr>
              <a:t> is an </a:t>
            </a:r>
            <a:r>
              <a:rPr lang="en-US" sz="2400" i="1" dirty="0">
                <a:solidFill>
                  <a:schemeClr val="bg1"/>
                </a:solidFill>
              </a:rPr>
              <a:t>unpleasant</a:t>
            </a:r>
            <a:r>
              <a:rPr lang="en-US" sz="2400" dirty="0">
                <a:solidFill>
                  <a:schemeClr val="bg1"/>
                </a:solidFill>
              </a:rPr>
              <a:t> sensory and emotional experience associated with, or resembling that, associating with actual or potential tissue damage</a:t>
            </a:r>
            <a:r>
              <a:rPr lang="nl-NL" sz="2400" i="1" dirty="0">
                <a:solidFill>
                  <a:schemeClr val="bg1"/>
                </a:solidFill>
              </a:rPr>
              <a:t>” (IASP 2020)</a:t>
            </a:r>
          </a:p>
        </p:txBody>
      </p:sp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7308850" y="4724400"/>
            <a:ext cx="18351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/>
              <a:t>1965</a:t>
            </a:r>
          </a:p>
        </p:txBody>
      </p:sp>
      <p:sp>
        <p:nvSpPr>
          <p:cNvPr id="125977" name="Text Box 25"/>
          <p:cNvSpPr txBox="1">
            <a:spLocks noChangeArrowheads="1"/>
          </p:cNvSpPr>
          <p:nvPr/>
        </p:nvSpPr>
        <p:spPr bwMode="auto">
          <a:xfrm>
            <a:off x="2700338" y="3644900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dirty="0">
                <a:solidFill>
                  <a:schemeClr val="bg1"/>
                </a:solidFill>
              </a:rPr>
              <a:t>1596 - 1650</a:t>
            </a:r>
          </a:p>
        </p:txBody>
      </p:sp>
      <p:pic>
        <p:nvPicPr>
          <p:cNvPr id="17" name="Afbeelding 16" descr="forrest-gump met dam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3019" y="1556735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0" y="4437112"/>
            <a:ext cx="3744913" cy="64633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Life is </a:t>
            </a:r>
            <a:r>
              <a:rPr lang="nl-NL" dirty="0" err="1">
                <a:solidFill>
                  <a:schemeClr val="bg1"/>
                </a:solidFill>
              </a:rPr>
              <a:t>like</a:t>
            </a:r>
            <a:r>
              <a:rPr lang="nl-NL" dirty="0">
                <a:solidFill>
                  <a:schemeClr val="bg1"/>
                </a:solidFill>
              </a:rPr>
              <a:t> a box of </a:t>
            </a:r>
            <a:r>
              <a:rPr lang="nl-NL" dirty="0" err="1">
                <a:solidFill>
                  <a:schemeClr val="bg1"/>
                </a:solidFill>
              </a:rPr>
              <a:t>chocolates</a:t>
            </a:r>
            <a:r>
              <a:rPr lang="nl-NL" dirty="0">
                <a:solidFill>
                  <a:schemeClr val="bg1"/>
                </a:solidFill>
              </a:rPr>
              <a:t>…..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3886200" y="3212043"/>
            <a:ext cx="5295704" cy="3683199"/>
            <a:chOff x="3886200" y="3212043"/>
            <a:chExt cx="5295704" cy="3683199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8"/>
            <a:srcRect l="52767" t="19485" r="4618" b="28344"/>
            <a:stretch/>
          </p:blipFill>
          <p:spPr>
            <a:xfrm>
              <a:off x="3886200" y="3212043"/>
              <a:ext cx="5257799" cy="3619005"/>
            </a:xfrm>
            <a:prstGeom prst="rect">
              <a:avLst/>
            </a:prstGeom>
          </p:spPr>
        </p:pic>
        <p:sp>
          <p:nvSpPr>
            <p:cNvPr id="4" name="Tekstvak 3"/>
            <p:cNvSpPr txBox="1"/>
            <p:nvPr/>
          </p:nvSpPr>
          <p:spPr>
            <a:xfrm>
              <a:off x="7634241" y="6372022"/>
              <a:ext cx="1547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err="1"/>
                <a:t>Derived</a:t>
              </a:r>
              <a:r>
                <a:rPr lang="nl-NL" sz="1400" dirty="0"/>
                <a:t> </a:t>
              </a:r>
              <a:r>
                <a:rPr lang="nl-NL" sz="1400" dirty="0" err="1"/>
                <a:t>from</a:t>
              </a:r>
              <a:r>
                <a:rPr lang="nl-NL" sz="1400" dirty="0"/>
                <a:t> </a:t>
              </a:r>
              <a:r>
                <a:rPr lang="nl-NL" sz="1400" dirty="0" err="1"/>
                <a:t>phsyiogrip</a:t>
              </a:r>
              <a:r>
                <a:rPr lang="nl-NL" sz="1400" dirty="0"/>
                <a:t>, 2020</a:t>
              </a:r>
            </a:p>
          </p:txBody>
        </p:sp>
      </p:grpSp>
      <p:grpSp>
        <p:nvGrpSpPr>
          <p:cNvPr id="7" name="Groep 6"/>
          <p:cNvGrpSpPr/>
          <p:nvPr/>
        </p:nvGrpSpPr>
        <p:grpSpPr>
          <a:xfrm>
            <a:off x="-46538" y="3220259"/>
            <a:ext cx="3956257" cy="3620022"/>
            <a:chOff x="-90487" y="3213099"/>
            <a:chExt cx="3956257" cy="3620022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9"/>
            <a:srcRect l="37271" t="15548" r="20668" b="16532"/>
            <a:stretch/>
          </p:blipFill>
          <p:spPr>
            <a:xfrm>
              <a:off x="-89991" y="3213099"/>
              <a:ext cx="3955761" cy="3591415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-90487" y="6525344"/>
              <a:ext cx="1782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err="1"/>
                <a:t>Prichep</a:t>
              </a:r>
              <a:r>
                <a:rPr lang="nl-NL" sz="1400" dirty="0"/>
                <a:t> et al., 2017</a:t>
              </a: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animBg="1"/>
      <p:bldP spid="125978" grpId="0" animBg="1"/>
      <p:bldP spid="12597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850"/>
            <a:ext cx="9206189" cy="6567502"/>
          </a:xfrm>
        </p:spPr>
      </p:pic>
    </p:spTree>
    <p:extLst>
      <p:ext uri="{BB962C8B-B14F-4D97-AF65-F5344CB8AC3E}">
        <p14:creationId xmlns:p14="http://schemas.microsoft.com/office/powerpoint/2010/main" val="419998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2800" dirty="0">
                <a:solidFill>
                  <a:srgbClr val="000054"/>
                </a:solidFill>
              </a:rPr>
              <a:t>Samengevat</a:t>
            </a:r>
            <a:br>
              <a:rPr lang="nl-NL" sz="2800" dirty="0">
                <a:solidFill>
                  <a:schemeClr val="tx1"/>
                </a:solidFill>
              </a:rPr>
            </a:br>
            <a:br>
              <a:rPr lang="nl-NL" sz="2800" dirty="0">
                <a:solidFill>
                  <a:schemeClr val="tx1"/>
                </a:solidFill>
              </a:rPr>
            </a:b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33152" y="5450166"/>
            <a:ext cx="784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54"/>
                </a:solidFill>
              </a:rPr>
              <a:t>Zo nee, waarom hebben we dan MMR of MMS?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04000" y="1556792"/>
            <a:ext cx="781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54"/>
                </a:solidFill>
              </a:rPr>
              <a:t>Pijn is complex, veel voorkomend, ‘slechts’ een emotie met wat </a:t>
            </a:r>
            <a:r>
              <a:rPr lang="nl-NL" sz="2400" dirty="0" err="1">
                <a:solidFill>
                  <a:srgbClr val="000054"/>
                </a:solidFill>
              </a:rPr>
              <a:t>sensoriek</a:t>
            </a:r>
            <a:r>
              <a:rPr lang="nl-NL" sz="2400" dirty="0">
                <a:solidFill>
                  <a:srgbClr val="000054"/>
                </a:solidFill>
              </a:rPr>
              <a:t>, multifactorieel, eigenlijk niet te behandelen, niet eens meer op 1 plek aanwezig, maar een systeemprobleem (denk aan CS) EN technologie (scans) draagt bij aan </a:t>
            </a:r>
            <a:r>
              <a:rPr lang="nl-NL" sz="2400" dirty="0" err="1">
                <a:solidFill>
                  <a:srgbClr val="000054"/>
                </a:solidFill>
              </a:rPr>
              <a:t>somatisatie</a:t>
            </a:r>
            <a:r>
              <a:rPr lang="nl-NL" sz="2400" dirty="0">
                <a:solidFill>
                  <a:srgbClr val="000054"/>
                </a:solidFill>
              </a:rPr>
              <a:t> en zijn duur!</a:t>
            </a:r>
            <a:br>
              <a:rPr lang="nl-NL" sz="2400" dirty="0">
                <a:solidFill>
                  <a:srgbClr val="000054"/>
                </a:solidFill>
              </a:rPr>
            </a:br>
            <a:endParaRPr lang="nl-NL" sz="2400" dirty="0">
              <a:solidFill>
                <a:srgbClr val="000054"/>
              </a:solidFill>
            </a:endParaRPr>
          </a:p>
          <a:p>
            <a:br>
              <a:rPr lang="nl-NL" sz="2400" dirty="0">
                <a:solidFill>
                  <a:srgbClr val="000054"/>
                </a:solidFill>
              </a:rPr>
            </a:br>
            <a:r>
              <a:rPr lang="nl-NL" sz="2400" i="1" dirty="0">
                <a:solidFill>
                  <a:srgbClr val="000054"/>
                </a:solidFill>
              </a:rPr>
              <a:t>Hoofdvraag</a:t>
            </a:r>
            <a:br>
              <a:rPr lang="nl-NL" sz="2400" dirty="0">
                <a:solidFill>
                  <a:srgbClr val="000054"/>
                </a:solidFill>
              </a:rPr>
            </a:br>
            <a:r>
              <a:rPr lang="nl-NL" sz="2400" dirty="0">
                <a:solidFill>
                  <a:srgbClr val="000054"/>
                </a:solidFill>
              </a:rPr>
              <a:t>is er nog plek voor BIO in een </a:t>
            </a:r>
            <a:r>
              <a:rPr lang="nl-NL" sz="2400" dirty="0" err="1">
                <a:solidFill>
                  <a:srgbClr val="000054"/>
                </a:solidFill>
              </a:rPr>
              <a:t>biopsychosociaal</a:t>
            </a:r>
            <a:r>
              <a:rPr lang="nl-NL" sz="2400" dirty="0">
                <a:solidFill>
                  <a:srgbClr val="000054"/>
                </a:solidFill>
              </a:rPr>
              <a:t> model voor </a:t>
            </a:r>
            <a:r>
              <a:rPr lang="nl-NL" sz="2400" dirty="0" err="1">
                <a:solidFill>
                  <a:srgbClr val="000054"/>
                </a:solidFill>
              </a:rPr>
              <a:t>lagerugpijn</a:t>
            </a:r>
            <a:r>
              <a:rPr lang="nl-NL" sz="2400" dirty="0">
                <a:solidFill>
                  <a:srgbClr val="000054"/>
                </a:solidFill>
              </a:rPr>
              <a:t>?</a:t>
            </a:r>
            <a:br>
              <a:rPr lang="nl-NL" sz="2400" dirty="0"/>
            </a:br>
            <a:endParaRPr lang="nl-NL" sz="2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STEADY: </a:t>
            </a:r>
            <a:r>
              <a:rPr lang="nl-NL" sz="2400" dirty="0" err="1"/>
              <a:t>Sustained</a:t>
            </a:r>
            <a:r>
              <a:rPr lang="nl-NL" sz="2400" dirty="0"/>
              <a:t> Technology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Evaluation of </a:t>
            </a:r>
            <a:r>
              <a:rPr lang="nl-NL" sz="2400" dirty="0" err="1"/>
              <a:t>lumbar</a:t>
            </a:r>
            <a:r>
              <a:rPr lang="nl-NL" sz="2400" dirty="0"/>
              <a:t> </a:t>
            </a:r>
            <a:r>
              <a:rPr lang="nl-NL" sz="2400" dirty="0" err="1"/>
              <a:t>Atrophy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DYsfunction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4000" y="1916832"/>
            <a:ext cx="7956432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rgbClr val="000054"/>
                </a:solidFill>
              </a:rPr>
              <a:t>Vraagstelling: Wat is de meerwaarde van technologie voor diagnostiek van functie en morfologie bij lage rugpijn?</a:t>
            </a:r>
          </a:p>
          <a:p>
            <a:pPr marL="0" indent="0">
              <a:buNone/>
            </a:pPr>
            <a:endParaRPr lang="nl-NL" sz="2000" dirty="0">
              <a:solidFill>
                <a:srgbClr val="000054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000" dirty="0">
                <a:solidFill>
                  <a:srgbClr val="000054"/>
                </a:solidFill>
              </a:rPr>
              <a:t>Validatie van meetinstrumenten: ultrageluid, elektromyografie en 3d-kinematica</a:t>
            </a:r>
          </a:p>
          <a:p>
            <a:pPr marL="342900" indent="-342900">
              <a:buFont typeface="+mj-lt"/>
              <a:buAutoNum type="arabicPeriod"/>
            </a:pPr>
            <a:endParaRPr lang="nl-NL" sz="2000" dirty="0">
              <a:solidFill>
                <a:srgbClr val="000054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000" dirty="0">
                <a:solidFill>
                  <a:srgbClr val="000054"/>
                </a:solidFill>
              </a:rPr>
              <a:t>Case control studie (3-groepen; acute LRP, chronisch LRP, pijnvrij)</a:t>
            </a:r>
          </a:p>
          <a:p>
            <a:pPr marL="342900" indent="-342900">
              <a:buFont typeface="+mj-lt"/>
              <a:buAutoNum type="arabicPeriod"/>
            </a:pPr>
            <a:endParaRPr lang="nl-NL" sz="1800" dirty="0"/>
          </a:p>
        </p:txBody>
      </p:sp>
      <p:sp>
        <p:nvSpPr>
          <p:cNvPr id="4" name="Tekstvak 3"/>
          <p:cNvSpPr txBox="1"/>
          <p:nvPr/>
        </p:nvSpPr>
        <p:spPr>
          <a:xfrm>
            <a:off x="4211960" y="4941168"/>
            <a:ext cx="49486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54"/>
                </a:solidFill>
              </a:rPr>
              <a:t>Promovendus: 	A. Hofste</a:t>
            </a:r>
          </a:p>
          <a:p>
            <a:r>
              <a:rPr lang="nl-NL" dirty="0">
                <a:solidFill>
                  <a:srgbClr val="000054"/>
                </a:solidFill>
              </a:rPr>
              <a:t>Promotoren: 	Prof. dr. H.H. Hermens, 			Prof. dr. A.P. Wolff</a:t>
            </a:r>
          </a:p>
          <a:p>
            <a:r>
              <a:rPr lang="nl-NL" dirty="0">
                <a:solidFill>
                  <a:srgbClr val="000054"/>
                </a:solidFill>
              </a:rPr>
              <a:t>Copromotoren: 	dr. </a:t>
            </a:r>
            <a:r>
              <a:rPr lang="nl-NL" dirty="0" err="1">
                <a:solidFill>
                  <a:srgbClr val="000054"/>
                </a:solidFill>
              </a:rPr>
              <a:t>R.Soer</a:t>
            </a:r>
            <a:endParaRPr lang="nl-NL" dirty="0">
              <a:solidFill>
                <a:srgbClr val="000054"/>
              </a:solidFill>
            </a:endParaRPr>
          </a:p>
          <a:p>
            <a:r>
              <a:rPr lang="nl-NL" dirty="0">
                <a:solidFill>
                  <a:srgbClr val="000054"/>
                </a:solidFill>
              </a:rPr>
              <a:t>		dr. F.G.J. Oosterveld</a:t>
            </a:r>
          </a:p>
          <a:p>
            <a:r>
              <a:rPr lang="nl-NL" dirty="0">
                <a:solidFill>
                  <a:srgbClr val="000054"/>
                </a:solidFill>
              </a:rPr>
              <a:t>Expert: 		em. prof. dr. G.J. Groen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638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3200" dirty="0"/>
              <a:t>Morfologie (1)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88871" y="2204864"/>
            <a:ext cx="2699849" cy="4140000"/>
          </a:xfrm>
        </p:spPr>
        <p:txBody>
          <a:bodyPr>
            <a:normAutofit/>
          </a:bodyPr>
          <a:lstStyle/>
          <a:p>
            <a:r>
              <a:rPr lang="nl-NL" sz="2400" dirty="0"/>
              <a:t>Echo versus 3d-wervelkolom?</a:t>
            </a:r>
          </a:p>
        </p:txBody>
      </p:sp>
      <p:pic>
        <p:nvPicPr>
          <p:cNvPr id="7" name="Afbeelding 6"/>
          <p:cNvPicPr/>
          <p:nvPr/>
        </p:nvPicPr>
        <p:blipFill>
          <a:blip r:embed="rId2"/>
          <a:stretch>
            <a:fillRect/>
          </a:stretch>
        </p:blipFill>
        <p:spPr>
          <a:xfrm>
            <a:off x="3060000" y="0"/>
            <a:ext cx="608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1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-6138"/>
            <a:ext cx="6480720" cy="71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0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4000" y="1739264"/>
            <a:ext cx="7596392" cy="449804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211544" y="515719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Paramediane</a:t>
            </a:r>
            <a:r>
              <a:rPr lang="nl-NL" dirty="0"/>
              <a:t> </a:t>
            </a:r>
            <a:r>
              <a:rPr lang="nl-NL" dirty="0" err="1"/>
              <a:t>saggitale</a:t>
            </a:r>
            <a:r>
              <a:rPr lang="nl-NL" dirty="0"/>
              <a:t> doorsnede</a:t>
            </a:r>
          </a:p>
        </p:txBody>
      </p:sp>
    </p:spTree>
    <p:extLst>
      <p:ext uri="{BB962C8B-B14F-4D97-AF65-F5344CB8AC3E}">
        <p14:creationId xmlns:p14="http://schemas.microsoft.com/office/powerpoint/2010/main" val="309367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7" y="3136639"/>
            <a:ext cx="9144000" cy="515470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/>
          <a:srcRect l="33397" t="17516" r="12920" b="39172"/>
          <a:stretch/>
        </p:blipFill>
        <p:spPr>
          <a:xfrm>
            <a:off x="0" y="-31713"/>
            <a:ext cx="939653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25596"/>
      </p:ext>
    </p:extLst>
  </p:cSld>
  <p:clrMapOvr>
    <a:masterClrMapping/>
  </p:clrMapOvr>
</p:sld>
</file>

<file path=ppt/theme/theme1.xml><?xml version="1.0" encoding="utf-8"?>
<a:theme xmlns:a="http://schemas.openxmlformats.org/drawingml/2006/main" name="Saxion_16-9-NL">
  <a:themeElements>
    <a:clrScheme name="Saxion">
      <a:dk1>
        <a:sysClr val="windowText" lastClr="000000"/>
      </a:dk1>
      <a:lt1>
        <a:sysClr val="window" lastClr="FFFFFF"/>
      </a:lt1>
      <a:dk2>
        <a:srgbClr val="009C82"/>
      </a:dk2>
      <a:lt2>
        <a:srgbClr val="F2F2F2"/>
      </a:lt2>
      <a:accent1>
        <a:srgbClr val="009C82"/>
      </a:accent1>
      <a:accent2>
        <a:srgbClr val="C6C5BF"/>
      </a:accent2>
      <a:accent3>
        <a:srgbClr val="85CEE4"/>
      </a:accent3>
      <a:accent4>
        <a:srgbClr val="009C82"/>
      </a:accent4>
      <a:accent5>
        <a:srgbClr val="C6C5BF"/>
      </a:accent5>
      <a:accent6>
        <a:srgbClr val="85CEE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xion_16-9-NL" id="{17DE54D7-A80D-4AAE-8DD4-A580D0B6D6B1}" vid="{AECF0E5E-7D3E-49BD-87A7-20247C51C07C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Saxion_16-9-NL</Template>
  <TotalTime>0</TotalTime>
  <Words>636</Words>
  <Application>Microsoft Office PowerPoint</Application>
  <PresentationFormat>Diavoorstelling (4:3)</PresentationFormat>
  <Paragraphs>60</Paragraphs>
  <Slides>18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Arial Black</vt:lpstr>
      <vt:lpstr>Saxion_16-9-NL</vt:lpstr>
      <vt:lpstr>Ultrageluid, Electromyografie en 3d kinematica bij lage rugklachten?</vt:lpstr>
      <vt:lpstr>PowerPoint-presentatie</vt:lpstr>
      <vt:lpstr>PowerPoint-presentatie</vt:lpstr>
      <vt:lpstr>Samengevat  </vt:lpstr>
      <vt:lpstr>STEADY: Sustained Technology for the Evaluation of lumbar Atrophy and DYsfunction</vt:lpstr>
      <vt:lpstr>Morfologie (1)</vt:lpstr>
      <vt:lpstr>PowerPoint-presentatie</vt:lpstr>
      <vt:lpstr>PowerPoint-presentatie</vt:lpstr>
      <vt:lpstr>PowerPoint-presentatie</vt:lpstr>
      <vt:lpstr>Functie (2): Spiergebruik. Kunnen we met oppervlakte electroden spieractiviteit van de lumbale multifidus meten en onderscheiden van de erector spinae?</vt:lpstr>
      <vt:lpstr>Conclusie</vt:lpstr>
      <vt:lpstr>Functie (3): Range of Motion Validiteit en betrouwbaarheid van een 3d bewegingssensor</vt:lpstr>
      <vt:lpstr>Conclusie</vt:lpstr>
      <vt:lpstr>2. Verschillen patiënten met chronische pijn, van subacute pijn en pijnvrij?</vt:lpstr>
      <vt:lpstr>Range of Motion en multifidus dikte</vt:lpstr>
      <vt:lpstr>EMG voor vermoeidheid en amplitude</vt:lpstr>
      <vt:lpstr>Conclusie</vt:lpstr>
      <vt:lpstr>PowerPoint-presentatie</vt:lpstr>
    </vt:vector>
  </TitlesOfParts>
  <Company>Academisch Ziekenhuis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J.Rozema</dc:creator>
  <cp:lastModifiedBy>Carlijn Brinkman-Schulte</cp:lastModifiedBy>
  <cp:revision>407</cp:revision>
  <dcterms:created xsi:type="dcterms:W3CDTF">2005-06-28T10:38:49Z</dcterms:created>
  <dcterms:modified xsi:type="dcterms:W3CDTF">2021-04-22T07:19:24Z</dcterms:modified>
</cp:coreProperties>
</file>